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tags/tag1.xml" ContentType="application/vnd.openxmlformats-officedocument.presentationml.tags+xml"/>
  <Override PartName="/ppt/tags/tag2.xml" ContentType="application/vnd.openxmlformats-officedocument.presentationml.tags+xml"/>
  <Override PartName="/ppt/embeddings/oleObject14.bin" ContentType="application/vnd.openxmlformats-officedocument.oleObject"/>
  <Override PartName="/ppt/embeddings/oleObject1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258" r:id="rId3"/>
    <p:sldId id="259" r:id="rId4"/>
    <p:sldId id="260" r:id="rId5"/>
    <p:sldId id="261" r:id="rId6"/>
    <p:sldId id="262" r:id="rId7"/>
    <p:sldId id="273" r:id="rId8"/>
    <p:sldId id="274" r:id="rId9"/>
    <p:sldId id="277" r:id="rId10"/>
    <p:sldId id="267" r:id="rId11"/>
    <p:sldId id="268" r:id="rId12"/>
    <p:sldId id="269" r:id="rId13"/>
    <p:sldId id="270" r:id="rId14"/>
    <p:sldId id="271" r:id="rId15"/>
    <p:sldId id="278" r:id="rId16"/>
    <p:sldId id="279" r:id="rId17"/>
    <p:sldId id="293" r:id="rId18"/>
    <p:sldId id="294" r:id="rId19"/>
    <p:sldId id="276" r:id="rId20"/>
    <p:sldId id="280" r:id="rId21"/>
    <p:sldId id="286" r:id="rId22"/>
    <p:sldId id="281" r:id="rId23"/>
    <p:sldId id="287" r:id="rId24"/>
    <p:sldId id="299" r:id="rId25"/>
    <p:sldId id="296" r:id="rId26"/>
    <p:sldId id="297" r:id="rId27"/>
    <p:sldId id="289" r:id="rId28"/>
    <p:sldId id="305" r:id="rId29"/>
    <p:sldId id="307" r:id="rId30"/>
    <p:sldId id="308" r:id="rId31"/>
    <p:sldId id="282" r:id="rId32"/>
    <p:sldId id="283" r:id="rId33"/>
    <p:sldId id="284" r:id="rId34"/>
    <p:sldId id="285" r:id="rId35"/>
    <p:sldId id="309" r:id="rId36"/>
    <p:sldId id="28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1488" y="-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1" Type="http://schemas.openxmlformats.org/officeDocument/2006/relationships/image" Target="../media/image5.emf"/><Relationship Id="rId2"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emf"/><Relationship Id="rId4" Type="http://schemas.openxmlformats.org/officeDocument/2006/relationships/image" Target="../media/image17.emf"/><Relationship Id="rId1" Type="http://schemas.openxmlformats.org/officeDocument/2006/relationships/image" Target="../media/image14.emf"/><Relationship Id="rId2"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emf"/><Relationship Id="rId5" Type="http://schemas.openxmlformats.org/officeDocument/2006/relationships/image" Target="../media/image22.wmf"/><Relationship Id="rId1" Type="http://schemas.openxmlformats.org/officeDocument/2006/relationships/image" Target="../media/image18.emf"/><Relationship Id="rId2"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wmf"/><Relationship Id="rId2"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757496-3902-9940-958C-E78D060ECBD8}" type="datetimeFigureOut">
              <a:rPr lang="en-US" smtClean="0"/>
              <a:t>6/3/15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CBF9A1-05CE-EA41-83E9-AD006D7B4335}" type="slidenum">
              <a:rPr lang="en-US" smtClean="0"/>
              <a:t>‹#›</a:t>
            </a:fld>
            <a:endParaRPr lang="en-US"/>
          </a:p>
        </p:txBody>
      </p:sp>
    </p:spTree>
    <p:extLst>
      <p:ext uri="{BB962C8B-B14F-4D97-AF65-F5344CB8AC3E}">
        <p14:creationId xmlns:p14="http://schemas.microsoft.com/office/powerpoint/2010/main" val="16969856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112837"/>
            <a:ext cx="921702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95412"/>
            <a:ext cx="7772400" cy="1470025"/>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9048403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pic>
        <p:nvPicPr>
          <p:cNvPr id="7"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95810"/>
            <a:ext cx="8229600" cy="45578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868082"/>
            <a:ext cx="8229600" cy="534744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270829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licker Question">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95810"/>
            <a:ext cx="8229600" cy="45578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898394"/>
            <a:ext cx="8229600" cy="5227769"/>
          </a:xfrm>
          <a:prstGeom prst="rect">
            <a:avLst/>
          </a:prstGeom>
        </p:spPr>
        <p:txBody>
          <a:bodyPr/>
          <a:lstStyle>
            <a:lvl1pPr marL="514350" indent="-514350">
              <a:buFont typeface="+mj-lt"/>
              <a:buAutoNum type="arabicPeriod"/>
              <a:defRPr/>
            </a:lvl1pPr>
            <a:lvl2pPr>
              <a:buFont typeface="+mj-lt"/>
              <a:buAutoNum type="alphaUcPeriod"/>
              <a:defRPr>
                <a:solidFill>
                  <a:srgbClr val="000000"/>
                </a:solidFill>
              </a:defRPr>
            </a:lvl2pPr>
            <a:lvl3pPr marL="1143000" indent="-228600">
              <a:buFont typeface="Wingdings" charset="2"/>
              <a:buChar char="Ø"/>
              <a:defRPr sz="2000" i="1"/>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7" name="Picture 5" descr="clicke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610600" y="76200"/>
            <a:ext cx="4667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930695"/>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xfrm>
            <a:off x="6705600" y="6534150"/>
            <a:ext cx="2438400" cy="323850"/>
          </a:xfrm>
          <a:prstGeom prst="rect">
            <a:avLst/>
          </a:prstGeom>
          <a:ln/>
        </p:spPr>
        <p:txBody>
          <a:bodyPr/>
          <a:lstStyle>
            <a:lvl1pPr>
              <a:defRPr/>
            </a:lvl1pPr>
          </a:lstStyle>
          <a:p>
            <a:pPr>
              <a:defRPr/>
            </a:pPr>
            <a:r>
              <a:rPr lang="en-US"/>
              <a:t>Mechanics  Lecture 19, Slide </a:t>
            </a:r>
            <a:fld id="{40F5A874-3687-A34B-B758-D3039BCAB7BB}" type="slidenum">
              <a:rPr lang="en-US"/>
              <a:pPr>
                <a:defRPr/>
              </a:pPr>
              <a:t>‹#›</a:t>
            </a:fld>
            <a:endParaRPr lang="en-US"/>
          </a:p>
        </p:txBody>
      </p:sp>
    </p:spTree>
    <p:extLst>
      <p:ext uri="{BB962C8B-B14F-4D97-AF65-F5344CB8AC3E}">
        <p14:creationId xmlns:p14="http://schemas.microsoft.com/office/powerpoint/2010/main" val="3639300586"/>
      </p:ext>
    </p:extLst>
  </p:cSld>
  <p:clrMapOvr>
    <a:masterClrMapping/>
  </p:clrMapOvr>
  <p:transition xmlns:p14="http://schemas.microsoft.com/office/powerpoint/2010/main" spd="med">
    <p:zoom/>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3" descr="ppt background bottom"/>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453188"/>
            <a:ext cx="914241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55575" y="6477000"/>
            <a:ext cx="2159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4154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3200" b="1" i="1" kern="1200">
          <a:solidFill>
            <a:schemeClr val="bg1"/>
          </a:solidFill>
          <a:latin typeface="Trebuchet MS"/>
          <a:ea typeface="+mj-ea"/>
          <a:cs typeface="Trebuchet M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971550" indent="-514350" algn="l" defTabSz="457200" rtl="0" eaLnBrk="1" latinLnBrk="0" hangingPunct="1">
        <a:spcBef>
          <a:spcPct val="20000"/>
        </a:spcBef>
        <a:buFont typeface="Wingdings" charset="2"/>
        <a:buChar char="Ø"/>
        <a:defRPr sz="2800" kern="1200">
          <a:solidFill>
            <a:srgbClr val="FF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Wingdings" charset="2"/>
        <a:buChar char="Ø"/>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jpeg"/><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14.emf"/><Relationship Id="rId5" Type="http://schemas.openxmlformats.org/officeDocument/2006/relationships/oleObject" Target="../embeddings/oleObject6.bin"/><Relationship Id="rId6" Type="http://schemas.openxmlformats.org/officeDocument/2006/relationships/image" Target="../media/image15.emf"/><Relationship Id="rId7" Type="http://schemas.openxmlformats.org/officeDocument/2006/relationships/oleObject" Target="../embeddings/oleObject7.bin"/><Relationship Id="rId8" Type="http://schemas.openxmlformats.org/officeDocument/2006/relationships/image" Target="../media/image16.emf"/><Relationship Id="rId9" Type="http://schemas.openxmlformats.org/officeDocument/2006/relationships/oleObject" Target="../embeddings/oleObject8.bin"/><Relationship Id="rId10" Type="http://schemas.openxmlformats.org/officeDocument/2006/relationships/image" Target="../media/image17.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1" Type="http://schemas.openxmlformats.org/officeDocument/2006/relationships/oleObject" Target="../embeddings/oleObject13.bin"/><Relationship Id="rId12" Type="http://schemas.openxmlformats.org/officeDocument/2006/relationships/image" Target="../media/image22.w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oleObject9.bin"/><Relationship Id="rId4" Type="http://schemas.openxmlformats.org/officeDocument/2006/relationships/image" Target="../media/image18.emf"/><Relationship Id="rId5" Type="http://schemas.openxmlformats.org/officeDocument/2006/relationships/oleObject" Target="../embeddings/oleObject10.bin"/><Relationship Id="rId6" Type="http://schemas.openxmlformats.org/officeDocument/2006/relationships/image" Target="../media/image19.wmf"/><Relationship Id="rId7" Type="http://schemas.openxmlformats.org/officeDocument/2006/relationships/oleObject" Target="../embeddings/oleObject11.bin"/><Relationship Id="rId8" Type="http://schemas.openxmlformats.org/officeDocument/2006/relationships/image" Target="../media/image20.emf"/><Relationship Id="rId9" Type="http://schemas.openxmlformats.org/officeDocument/2006/relationships/oleObject" Target="../embeddings/oleObject12.bin"/><Relationship Id="rId10" Type="http://schemas.openxmlformats.org/officeDocument/2006/relationships/image" Target="../media/image2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7.png"/><Relationship Id="rId3"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5" Type="http://schemas.openxmlformats.org/officeDocument/2006/relationships/image" Target="../media/image31.png"/><Relationship Id="rId1" Type="http://schemas.openxmlformats.org/officeDocument/2006/relationships/tags" Target="../tags/tag1.xml"/><Relationship Id="rId2"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5" Type="http://schemas.openxmlformats.org/officeDocument/2006/relationships/image" Target="../media/image31.png"/><Relationship Id="rId1" Type="http://schemas.openxmlformats.org/officeDocument/2006/relationships/tags" Target="../tags/tag2.xml"/><Relationship Id="rId2"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7.png"/><Relationship Id="rId3"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oleObject" Target="../embeddings/oleObject14.bin"/><Relationship Id="rId5" Type="http://schemas.openxmlformats.org/officeDocument/2006/relationships/image" Target="../media/image32.wmf"/><Relationship Id="rId6" Type="http://schemas.openxmlformats.org/officeDocument/2006/relationships/oleObject" Target="../embeddings/oleObject15.bin"/><Relationship Id="rId7" Type="http://schemas.openxmlformats.org/officeDocument/2006/relationships/image" Target="../media/image33.wmf"/><Relationship Id="rId1" Type="http://schemas.openxmlformats.org/officeDocument/2006/relationships/vmlDrawing" Target="../drawings/vmlDrawing4.vml"/><Relationship Id="rId2"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emf"/><Relationship Id="rId5" Type="http://schemas.openxmlformats.org/officeDocument/2006/relationships/oleObject" Target="../embeddings/oleObject2.bin"/><Relationship Id="rId6" Type="http://schemas.openxmlformats.org/officeDocument/2006/relationships/image" Target="../media/image6.emf"/><Relationship Id="rId7" Type="http://schemas.openxmlformats.org/officeDocument/2006/relationships/oleObject" Target="../embeddings/oleObject3.bin"/><Relationship Id="rId8" Type="http://schemas.openxmlformats.org/officeDocument/2006/relationships/image" Target="../media/image7.emf"/><Relationship Id="rId9" Type="http://schemas.openxmlformats.org/officeDocument/2006/relationships/oleObject" Target="../embeddings/oleObject4.bin"/><Relationship Id="rId10"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lnSpc>
                <a:spcPct val="80000"/>
              </a:lnSpc>
            </a:pPr>
            <a:r>
              <a:rPr lang="en-US" sz="2600" dirty="0">
                <a:latin typeface="Calibri" charset="0"/>
                <a:ea typeface="ＭＳ Ｐゴシック" charset="0"/>
              </a:rPr>
              <a:t>Today</a:t>
            </a:r>
            <a:r>
              <a:rPr lang="ja-JP" altLang="en-US" sz="2600" dirty="0">
                <a:latin typeface="Calibri" charset="0"/>
                <a:ea typeface="ＭＳ Ｐゴシック" charset="0"/>
              </a:rPr>
              <a:t>’</a:t>
            </a:r>
            <a:r>
              <a:rPr lang="en-US" altLang="ja-JP" sz="2600" dirty="0">
                <a:latin typeface="Calibri" charset="0"/>
                <a:ea typeface="ＭＳ Ｐゴシック" charset="0"/>
              </a:rPr>
              <a:t>s Concepts:</a:t>
            </a:r>
          </a:p>
          <a:p>
            <a:pPr lvl="1" algn="l">
              <a:lnSpc>
                <a:spcPct val="80000"/>
              </a:lnSpc>
            </a:pPr>
            <a:r>
              <a:rPr lang="en-US" dirty="0" smtClean="0">
                <a:solidFill>
                  <a:srgbClr val="FF0000"/>
                </a:solidFill>
                <a:latin typeface="Calibri" charset="0"/>
                <a:cs typeface="Arial" charset="0"/>
              </a:rPr>
              <a:t>Rotational Kinematics</a:t>
            </a:r>
          </a:p>
          <a:p>
            <a:pPr lvl="1" algn="l">
              <a:lnSpc>
                <a:spcPct val="80000"/>
              </a:lnSpc>
            </a:pPr>
            <a:r>
              <a:rPr lang="en-US" dirty="0" smtClean="0">
                <a:solidFill>
                  <a:srgbClr val="FF0000"/>
                </a:solidFill>
                <a:latin typeface="Calibri" charset="0"/>
                <a:cs typeface="Arial" charset="0"/>
              </a:rPr>
              <a:t>Angular Acceleration</a:t>
            </a:r>
          </a:p>
          <a:p>
            <a:pPr lvl="1" algn="l">
              <a:lnSpc>
                <a:spcPct val="80000"/>
              </a:lnSpc>
            </a:pPr>
            <a:r>
              <a:rPr lang="en-US" dirty="0">
                <a:solidFill>
                  <a:srgbClr val="FF0000"/>
                </a:solidFill>
                <a:latin typeface="Calibri" charset="0"/>
                <a:cs typeface="Arial" charset="0"/>
              </a:rPr>
              <a:t>Torque</a:t>
            </a:r>
          </a:p>
          <a:p>
            <a:pPr lvl="1" algn="l">
              <a:lnSpc>
                <a:spcPct val="80000"/>
              </a:lnSpc>
            </a:pPr>
            <a:endParaRPr lang="en-US" dirty="0">
              <a:solidFill>
                <a:srgbClr val="FF0000"/>
              </a:solidFill>
              <a:latin typeface="Calibri" charset="0"/>
              <a:cs typeface="Arial" charset="0"/>
            </a:endParaRPr>
          </a:p>
          <a:p>
            <a:endParaRPr lang="en-US" dirty="0"/>
          </a:p>
        </p:txBody>
      </p:sp>
      <p:sp>
        <p:nvSpPr>
          <p:cNvPr id="2" name="Title 1"/>
          <p:cNvSpPr>
            <a:spLocks noGrp="1"/>
          </p:cNvSpPr>
          <p:nvPr>
            <p:ph type="ctrTitle"/>
          </p:nvPr>
        </p:nvSpPr>
        <p:spPr/>
        <p:txBody>
          <a:bodyPr/>
          <a:lstStyle/>
          <a:p>
            <a:r>
              <a:rPr lang="en-US" dirty="0">
                <a:latin typeface="Trebuchet MS" charset="0"/>
                <a:ea typeface="ＭＳ Ｐゴシック" charset="0"/>
              </a:rPr>
              <a:t>Classical Mechanics </a:t>
            </a:r>
            <a:br>
              <a:rPr lang="en-US" dirty="0">
                <a:latin typeface="Trebuchet MS" charset="0"/>
                <a:ea typeface="ＭＳ Ｐゴシック" charset="0"/>
              </a:rPr>
            </a:br>
            <a:r>
              <a:rPr lang="en-US" dirty="0" smtClean="0">
                <a:latin typeface="Trebuchet MS" charset="0"/>
                <a:ea typeface="ＭＳ Ｐゴシック" charset="0"/>
              </a:rPr>
              <a:t>Lecture 14</a:t>
            </a:r>
            <a:endParaRPr lang="en-US" dirty="0"/>
          </a:p>
        </p:txBody>
      </p:sp>
      <p:sp>
        <p:nvSpPr>
          <p:cNvPr id="4" name="TextBox 3"/>
          <p:cNvSpPr txBox="1"/>
          <p:nvPr/>
        </p:nvSpPr>
        <p:spPr>
          <a:xfrm>
            <a:off x="6461785" y="6519446"/>
            <a:ext cx="2621230" cy="276999"/>
          </a:xfrm>
          <a:prstGeom prst="rect">
            <a:avLst/>
          </a:prstGeom>
          <a:noFill/>
        </p:spPr>
        <p:txBody>
          <a:bodyPr wrap="none" rtlCol="0">
            <a:spAutoFit/>
          </a:bodyPr>
          <a:lstStyle/>
          <a:p>
            <a:r>
              <a:rPr lang="en-US" sz="1200" dirty="0" smtClean="0">
                <a:latin typeface="Times"/>
                <a:cs typeface="Times"/>
              </a:rPr>
              <a:t>Presentation Created by Dr. Adam Lark </a:t>
            </a:r>
          </a:p>
        </p:txBody>
      </p:sp>
    </p:spTree>
    <p:extLst>
      <p:ext uri="{BB962C8B-B14F-4D97-AF65-F5344CB8AC3E}">
        <p14:creationId xmlns:p14="http://schemas.microsoft.com/office/powerpoint/2010/main" val="32604663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190500" y="739775"/>
            <a:ext cx="8391525" cy="2574925"/>
          </a:xfrm>
          <a:prstGeom prst="rect">
            <a:avLst/>
          </a:prstGeom>
          <a:noFill/>
          <a:ln/>
        </p:spPr>
        <p:txBody>
          <a:bodyPr lIns="92075" tIns="46038" rIns="92075" bIns="46038">
            <a:normAutofit/>
          </a:bodyPr>
          <a:lstStyle>
            <a:lvl1pPr>
              <a:defRPr sz="2000">
                <a:solidFill>
                  <a:schemeClr val="bg1"/>
                </a:solidFill>
                <a:latin typeface="Arial" charset="0"/>
              </a:defRPr>
            </a:lvl1pPr>
            <a:lvl2pPr marL="742950" indent="-285750">
              <a:defRPr sz="2000">
                <a:solidFill>
                  <a:schemeClr val="bg1"/>
                </a:solidFill>
                <a:latin typeface="Arial" charset="0"/>
              </a:defRPr>
            </a:lvl2pPr>
            <a:lvl3pPr marL="1143000" indent="-228600">
              <a:defRPr sz="2000">
                <a:solidFill>
                  <a:schemeClr val="bg1"/>
                </a:solidFill>
                <a:latin typeface="Arial" charset="0"/>
              </a:defRPr>
            </a:lvl3pPr>
            <a:lvl4pPr marL="1600200" indent="-228600">
              <a:defRPr sz="2000">
                <a:solidFill>
                  <a:schemeClr val="bg1"/>
                </a:solidFill>
                <a:latin typeface="Arial" charset="0"/>
              </a:defRPr>
            </a:lvl4pPr>
            <a:lvl5pPr marL="2057400" indent="-228600">
              <a:defRPr sz="2000">
                <a:solidFill>
                  <a:schemeClr val="bg1"/>
                </a:solidFill>
                <a:latin typeface="Arial" charset="0"/>
              </a:defRPr>
            </a:lvl5pPr>
            <a:lvl6pPr marL="2514600" indent="-228600" eaLnBrk="0" fontAlgn="base" hangingPunct="0">
              <a:spcBef>
                <a:spcPct val="0"/>
              </a:spcBef>
              <a:spcAft>
                <a:spcPct val="0"/>
              </a:spcAft>
              <a:defRPr sz="2000">
                <a:solidFill>
                  <a:schemeClr val="bg1"/>
                </a:solidFill>
                <a:latin typeface="Arial" charset="0"/>
              </a:defRPr>
            </a:lvl6pPr>
            <a:lvl7pPr marL="2971800" indent="-228600" eaLnBrk="0" fontAlgn="base" hangingPunct="0">
              <a:spcBef>
                <a:spcPct val="0"/>
              </a:spcBef>
              <a:spcAft>
                <a:spcPct val="0"/>
              </a:spcAft>
              <a:defRPr sz="2000">
                <a:solidFill>
                  <a:schemeClr val="bg1"/>
                </a:solidFill>
                <a:latin typeface="Arial" charset="0"/>
              </a:defRPr>
            </a:lvl7pPr>
            <a:lvl8pPr marL="3429000" indent="-228600" eaLnBrk="0" fontAlgn="base" hangingPunct="0">
              <a:spcBef>
                <a:spcPct val="0"/>
              </a:spcBef>
              <a:spcAft>
                <a:spcPct val="0"/>
              </a:spcAft>
              <a:defRPr sz="2000">
                <a:solidFill>
                  <a:schemeClr val="bg1"/>
                </a:solidFill>
                <a:latin typeface="Arial" charset="0"/>
              </a:defRPr>
            </a:lvl8pPr>
            <a:lvl9pPr marL="3886200" indent="-228600" eaLnBrk="0" fontAlgn="base" hangingPunct="0">
              <a:spcBef>
                <a:spcPct val="0"/>
              </a:spcBef>
              <a:spcAft>
                <a:spcPct val="0"/>
              </a:spcAft>
              <a:defRPr sz="2000">
                <a:solidFill>
                  <a:schemeClr val="bg1"/>
                </a:solidFill>
                <a:latin typeface="Arial" charset="0"/>
              </a:defRPr>
            </a:lvl9pPr>
          </a:lstStyle>
          <a:p>
            <a:pPr>
              <a:lnSpc>
                <a:spcPct val="80000"/>
              </a:lnSpc>
              <a:spcBef>
                <a:spcPct val="20000"/>
              </a:spcBef>
              <a:defRPr/>
            </a:pPr>
            <a:r>
              <a:rPr lang="en-US" sz="2400" dirty="0" smtClean="0">
                <a:solidFill>
                  <a:schemeClr val="tx2"/>
                </a:solidFill>
                <a:effectLst/>
                <a:latin typeface="+mn-lt"/>
                <a:ea typeface="+mn-ea"/>
                <a:cs typeface="+mn-cs"/>
              </a:rPr>
              <a:t>An object is made by hanging a ball of mass </a:t>
            </a:r>
            <a:r>
              <a:rPr lang="en-US" sz="2400" i="1" dirty="0" smtClean="0">
                <a:solidFill>
                  <a:srgbClr val="2D6F9E"/>
                </a:solidFill>
                <a:effectLst/>
                <a:latin typeface="Times New Roman" pitchFamily="18" charset="0"/>
                <a:ea typeface="+mn-ea"/>
                <a:cs typeface="Times New Roman" pitchFamily="18" charset="0"/>
              </a:rPr>
              <a:t>M</a:t>
            </a:r>
            <a:r>
              <a:rPr lang="en-US" sz="2400" dirty="0" smtClean="0">
                <a:solidFill>
                  <a:schemeClr val="tx2"/>
                </a:solidFill>
                <a:effectLst/>
                <a:latin typeface="+mn-lt"/>
                <a:ea typeface="+mn-ea"/>
                <a:cs typeface="+mn-cs"/>
              </a:rPr>
              <a:t> from one end of a plank having the same mass and length </a:t>
            </a:r>
            <a:r>
              <a:rPr lang="en-US" sz="2400" i="1" dirty="0" smtClean="0">
                <a:solidFill>
                  <a:srgbClr val="2D6F9E"/>
                </a:solidFill>
                <a:effectLst/>
                <a:latin typeface="Times New Roman" pitchFamily="18" charset="0"/>
                <a:ea typeface="+mn-ea"/>
                <a:cs typeface="Times New Roman" pitchFamily="18" charset="0"/>
              </a:rPr>
              <a:t>L</a:t>
            </a:r>
            <a:r>
              <a:rPr lang="en-US" sz="2400" dirty="0" smtClean="0">
                <a:solidFill>
                  <a:schemeClr val="tx2"/>
                </a:solidFill>
                <a:effectLst/>
                <a:latin typeface="+mn-lt"/>
                <a:ea typeface="+mn-ea"/>
                <a:cs typeface="+mn-cs"/>
              </a:rPr>
              <a:t>. The object is then pivoted at a point a distance </a:t>
            </a:r>
            <a:r>
              <a:rPr lang="en-US" sz="2400" i="1" dirty="0" smtClean="0">
                <a:solidFill>
                  <a:srgbClr val="2D6F9E"/>
                </a:solidFill>
                <a:effectLst/>
                <a:latin typeface="Times New Roman" pitchFamily="18" charset="0"/>
                <a:ea typeface="+mn-ea"/>
                <a:cs typeface="Times New Roman" pitchFamily="18" charset="0"/>
              </a:rPr>
              <a:t>L</a:t>
            </a:r>
            <a:r>
              <a:rPr lang="en-US" sz="2400" dirty="0" smtClean="0">
                <a:solidFill>
                  <a:srgbClr val="2D6F9E"/>
                </a:solidFill>
                <a:effectLst/>
                <a:latin typeface="Times New Roman" pitchFamily="18" charset="0"/>
                <a:ea typeface="+mn-ea"/>
                <a:cs typeface="Times New Roman" pitchFamily="18" charset="0"/>
              </a:rPr>
              <a:t>/4</a:t>
            </a:r>
            <a:r>
              <a:rPr lang="en-US" sz="2400" dirty="0" smtClean="0">
                <a:solidFill>
                  <a:schemeClr val="tx2"/>
                </a:solidFill>
                <a:effectLst/>
                <a:latin typeface="+mn-lt"/>
                <a:ea typeface="+mn-ea"/>
                <a:cs typeface="+mn-cs"/>
              </a:rPr>
              <a:t> from the end of the plank supporting the ball, as shown below.</a:t>
            </a:r>
          </a:p>
          <a:p>
            <a:pPr>
              <a:lnSpc>
                <a:spcPct val="80000"/>
              </a:lnSpc>
              <a:spcBef>
                <a:spcPct val="20000"/>
              </a:spcBef>
              <a:defRPr/>
            </a:pPr>
            <a:endParaRPr lang="en-US" sz="2400" dirty="0" smtClean="0">
              <a:solidFill>
                <a:schemeClr val="tx2"/>
              </a:solidFill>
              <a:effectLst/>
              <a:latin typeface="+mn-lt"/>
              <a:ea typeface="+mn-ea"/>
              <a:cs typeface="+mn-cs"/>
            </a:endParaRPr>
          </a:p>
          <a:p>
            <a:pPr>
              <a:lnSpc>
                <a:spcPct val="80000"/>
              </a:lnSpc>
              <a:spcBef>
                <a:spcPct val="20000"/>
              </a:spcBef>
              <a:defRPr/>
            </a:pPr>
            <a:r>
              <a:rPr lang="en-US" sz="2400" dirty="0" smtClean="0">
                <a:solidFill>
                  <a:schemeClr val="tx2"/>
                </a:solidFill>
                <a:effectLst/>
                <a:latin typeface="+mn-lt"/>
                <a:ea typeface="+mn-ea"/>
                <a:cs typeface="+mn-cs"/>
              </a:rPr>
              <a:t>Is the object balanced?</a:t>
            </a:r>
          </a:p>
          <a:p>
            <a:pPr>
              <a:lnSpc>
                <a:spcPct val="80000"/>
              </a:lnSpc>
              <a:spcBef>
                <a:spcPct val="20000"/>
              </a:spcBef>
              <a:defRPr/>
            </a:pPr>
            <a:r>
              <a:rPr lang="en-US" sz="2400" dirty="0" smtClean="0">
                <a:solidFill>
                  <a:srgbClr val="2D6F9E"/>
                </a:solidFill>
                <a:effectLst/>
                <a:latin typeface="+mn-lt"/>
                <a:ea typeface="+mn-ea"/>
                <a:cs typeface="+mn-cs"/>
              </a:rPr>
              <a:t>A) </a:t>
            </a:r>
            <a:r>
              <a:rPr lang="en-US" sz="2400" dirty="0" smtClean="0">
                <a:solidFill>
                  <a:schemeClr val="tx2"/>
                </a:solidFill>
                <a:effectLst/>
                <a:latin typeface="+mn-lt"/>
                <a:ea typeface="+mn-ea"/>
                <a:cs typeface="+mn-cs"/>
              </a:rPr>
              <a:t>Yes     </a:t>
            </a:r>
            <a:r>
              <a:rPr lang="en-US" sz="2400" dirty="0" smtClean="0">
                <a:solidFill>
                  <a:srgbClr val="2D6F9E"/>
                </a:solidFill>
                <a:effectLst/>
                <a:latin typeface="+mn-lt"/>
                <a:ea typeface="+mn-ea"/>
                <a:cs typeface="+mn-cs"/>
              </a:rPr>
              <a:t>B) </a:t>
            </a:r>
            <a:r>
              <a:rPr lang="en-US" sz="2400" dirty="0" smtClean="0">
                <a:solidFill>
                  <a:schemeClr val="tx2"/>
                </a:solidFill>
                <a:effectLst/>
                <a:latin typeface="+mn-lt"/>
                <a:ea typeface="+mn-ea"/>
                <a:cs typeface="+mn-cs"/>
              </a:rPr>
              <a:t>No, it will fall left    </a:t>
            </a:r>
            <a:r>
              <a:rPr lang="en-US" sz="2400" dirty="0" smtClean="0">
                <a:solidFill>
                  <a:srgbClr val="2D6F9E"/>
                </a:solidFill>
                <a:effectLst/>
                <a:latin typeface="+mn-lt"/>
                <a:ea typeface="+mn-ea"/>
                <a:cs typeface="+mn-cs"/>
              </a:rPr>
              <a:t> C) </a:t>
            </a:r>
            <a:r>
              <a:rPr lang="en-US" sz="2400" dirty="0" smtClean="0">
                <a:solidFill>
                  <a:schemeClr val="tx2"/>
                </a:solidFill>
                <a:effectLst/>
                <a:latin typeface="+mn-lt"/>
                <a:ea typeface="+mn-ea"/>
                <a:cs typeface="+mn-cs"/>
              </a:rPr>
              <a:t>No, it will fall right</a:t>
            </a:r>
          </a:p>
        </p:txBody>
      </p:sp>
      <p:sp>
        <p:nvSpPr>
          <p:cNvPr id="6" name="Line 2"/>
          <p:cNvSpPr>
            <a:spLocks noChangeShapeType="1"/>
          </p:cNvSpPr>
          <p:nvPr/>
        </p:nvSpPr>
        <p:spPr bwMode="auto">
          <a:xfrm>
            <a:off x="2805113" y="4379913"/>
            <a:ext cx="0" cy="381000"/>
          </a:xfrm>
          <a:prstGeom prst="line">
            <a:avLst/>
          </a:prstGeom>
          <a:noFill/>
          <a:ln w="38100">
            <a:solidFill>
              <a:schemeClr val="tx2"/>
            </a:solidFill>
            <a:round/>
            <a:headEnd type="none" w="sm" len="sm"/>
            <a:tailEnd type="none" w="sm" len="sm"/>
          </a:ln>
        </p:spPr>
        <p:txBody>
          <a:bodyPr wrap="none" anchor="ctr"/>
          <a:lstStyle/>
          <a:p>
            <a:pPr>
              <a:defRPr/>
            </a:pPr>
            <a:endParaRPr lang="en-US">
              <a:ea typeface="+mn-ea"/>
              <a:cs typeface="+mn-cs"/>
            </a:endParaRPr>
          </a:p>
        </p:txBody>
      </p:sp>
      <p:sp>
        <p:nvSpPr>
          <p:cNvPr id="7" name="AutoShape 5" descr="Oak"/>
          <p:cNvSpPr>
            <a:spLocks noChangeArrowheads="1"/>
          </p:cNvSpPr>
          <p:nvPr/>
        </p:nvSpPr>
        <p:spPr bwMode="auto">
          <a:xfrm>
            <a:off x="3405188" y="4435475"/>
            <a:ext cx="304800" cy="990600"/>
          </a:xfrm>
          <a:prstGeom prst="triangle">
            <a:avLst>
              <a:gd name="adj" fmla="val 49995"/>
            </a:avLst>
          </a:prstGeom>
          <a:blipFill dpi="0" rotWithShape="0">
            <a:blip r:embed="rId2"/>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sp>
        <p:nvSpPr>
          <p:cNvPr id="8" name="Rectangle 11" descr="Oak"/>
          <p:cNvSpPr>
            <a:spLocks noChangeArrowheads="1"/>
          </p:cNvSpPr>
          <p:nvPr/>
        </p:nvSpPr>
        <p:spPr bwMode="auto">
          <a:xfrm>
            <a:off x="1500188" y="5426075"/>
            <a:ext cx="7162800" cy="304800"/>
          </a:xfrm>
          <a:prstGeom prst="rect">
            <a:avLst/>
          </a:prstGeom>
          <a:blipFill dpi="0" rotWithShape="0">
            <a:blip r:embed="rId2"/>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sp>
        <p:nvSpPr>
          <p:cNvPr id="9" name="Rectangle 12"/>
          <p:cNvSpPr>
            <a:spLocks noChangeArrowheads="1"/>
          </p:cNvSpPr>
          <p:nvPr/>
        </p:nvSpPr>
        <p:spPr bwMode="auto">
          <a:xfrm>
            <a:off x="2225675" y="4784725"/>
            <a:ext cx="395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marL="285750" indent="-285750">
              <a:lnSpc>
                <a:spcPct val="90000"/>
              </a:lnSpc>
              <a:spcBef>
                <a:spcPct val="50000"/>
              </a:spcBef>
            </a:pPr>
            <a:r>
              <a:rPr lang="en-US" i="1">
                <a:solidFill>
                  <a:schemeClr val="tx2"/>
                </a:solidFill>
                <a:effectLst/>
                <a:latin typeface="Times New Roman" charset="0"/>
                <a:cs typeface="Times New Roman" charset="0"/>
              </a:rPr>
              <a:t>M</a:t>
            </a:r>
          </a:p>
        </p:txBody>
      </p:sp>
      <p:sp>
        <p:nvSpPr>
          <p:cNvPr id="10" name="Rectangle 12"/>
          <p:cNvSpPr>
            <a:spLocks noChangeArrowheads="1"/>
          </p:cNvSpPr>
          <p:nvPr/>
        </p:nvSpPr>
        <p:spPr bwMode="auto">
          <a:xfrm>
            <a:off x="5018088" y="4478338"/>
            <a:ext cx="3952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marL="285750" indent="-285750">
              <a:lnSpc>
                <a:spcPct val="90000"/>
              </a:lnSpc>
              <a:spcBef>
                <a:spcPct val="50000"/>
              </a:spcBef>
            </a:pPr>
            <a:r>
              <a:rPr lang="en-US" i="1">
                <a:solidFill>
                  <a:schemeClr val="tx2"/>
                </a:solidFill>
                <a:effectLst/>
                <a:latin typeface="Times New Roman" charset="0"/>
                <a:cs typeface="Times New Roman" charset="0"/>
              </a:rPr>
              <a:t>M</a:t>
            </a:r>
          </a:p>
        </p:txBody>
      </p:sp>
      <p:cxnSp>
        <p:nvCxnSpPr>
          <p:cNvPr id="11" name="Straight Arrow Connector 10"/>
          <p:cNvCxnSpPr/>
          <p:nvPr/>
        </p:nvCxnSpPr>
        <p:spPr bwMode="auto">
          <a:xfrm>
            <a:off x="2787650" y="4175125"/>
            <a:ext cx="3036888" cy="1588"/>
          </a:xfrm>
          <a:prstGeom prst="straightConnector1">
            <a:avLst/>
          </a:prstGeom>
          <a:ln w="1905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48"/>
          <p:cNvSpPr txBox="1">
            <a:spLocks noChangeArrowheads="1"/>
          </p:cNvSpPr>
          <p:nvPr/>
        </p:nvSpPr>
        <p:spPr bwMode="auto">
          <a:xfrm>
            <a:off x="4137025" y="3927475"/>
            <a:ext cx="3270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i="1">
                <a:solidFill>
                  <a:schemeClr val="tx2"/>
                </a:solidFill>
                <a:effectLst/>
                <a:latin typeface="Times New Roman" charset="0"/>
                <a:cs typeface="Times New Roman" charset="0"/>
              </a:rPr>
              <a:t>L</a:t>
            </a:r>
          </a:p>
        </p:txBody>
      </p:sp>
      <p:cxnSp>
        <p:nvCxnSpPr>
          <p:cNvPr id="13" name="Straight Arrow Connector 12"/>
          <p:cNvCxnSpPr/>
          <p:nvPr/>
        </p:nvCxnSpPr>
        <p:spPr bwMode="auto">
          <a:xfrm flipV="1">
            <a:off x="2779713" y="3956050"/>
            <a:ext cx="776287" cy="6350"/>
          </a:xfrm>
          <a:prstGeom prst="straightConnector1">
            <a:avLst/>
          </a:prstGeom>
          <a:ln w="1905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49"/>
          <p:cNvSpPr txBox="1">
            <a:spLocks noChangeArrowheads="1"/>
          </p:cNvSpPr>
          <p:nvPr/>
        </p:nvSpPr>
        <p:spPr bwMode="auto">
          <a:xfrm>
            <a:off x="2882900" y="3762375"/>
            <a:ext cx="539750"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i="1">
                <a:solidFill>
                  <a:schemeClr val="tx2"/>
                </a:solidFill>
                <a:effectLst/>
                <a:latin typeface="Times New Roman" charset="0"/>
                <a:cs typeface="Times New Roman" charset="0"/>
              </a:rPr>
              <a:t>L</a:t>
            </a:r>
            <a:r>
              <a:rPr lang="en-US">
                <a:solidFill>
                  <a:schemeClr val="tx2"/>
                </a:solidFill>
                <a:effectLst/>
                <a:latin typeface="Times New Roman" charset="0"/>
                <a:cs typeface="Times New Roman" charset="0"/>
              </a:rPr>
              <a:t>/4</a:t>
            </a:r>
          </a:p>
        </p:txBody>
      </p:sp>
      <p:sp>
        <p:nvSpPr>
          <p:cNvPr id="15" name="TextBox 15"/>
          <p:cNvSpPr txBox="1">
            <a:spLocks noChangeArrowheads="1"/>
          </p:cNvSpPr>
          <p:nvPr/>
        </p:nvSpPr>
        <p:spPr bwMode="auto">
          <a:xfrm>
            <a:off x="828675" y="3886200"/>
            <a:ext cx="885825" cy="400050"/>
          </a:xfrm>
          <a:prstGeom prst="rect">
            <a:avLst/>
          </a:prstGeom>
          <a:noFill/>
          <a:ln w="9525">
            <a:noFill/>
            <a:miter lim="800000"/>
            <a:headEnd/>
            <a:tailEnd/>
          </a:ln>
        </p:spPr>
        <p:txBody>
          <a:bodyPr wrap="none">
            <a:spAutoFit/>
          </a:bodyPr>
          <a:lstStyle/>
          <a:p>
            <a:pPr>
              <a:defRPr/>
            </a:pPr>
            <a:r>
              <a:rPr lang="en-US" dirty="0">
                <a:solidFill>
                  <a:srgbClr val="339933"/>
                </a:solidFill>
                <a:effectLst/>
                <a:latin typeface="+mn-lt"/>
                <a:ea typeface="+mn-ea"/>
                <a:cs typeface="+mn-cs"/>
              </a:rPr>
              <a:t>gravity</a:t>
            </a:r>
          </a:p>
        </p:txBody>
      </p:sp>
      <p:sp>
        <p:nvSpPr>
          <p:cNvPr id="16" name="Line 17"/>
          <p:cNvSpPr>
            <a:spLocks noChangeShapeType="1"/>
          </p:cNvSpPr>
          <p:nvPr/>
        </p:nvSpPr>
        <p:spPr bwMode="auto">
          <a:xfrm rot="21180000" flipH="1">
            <a:off x="1239838" y="4314825"/>
            <a:ext cx="100012" cy="812800"/>
          </a:xfrm>
          <a:prstGeom prst="line">
            <a:avLst/>
          </a:prstGeom>
          <a:noFill/>
          <a:ln w="120650">
            <a:solidFill>
              <a:srgbClr val="339933"/>
            </a:solidFill>
            <a:round/>
            <a:headEnd/>
            <a:tailEnd type="triangle" w="med" len="med"/>
          </a:ln>
          <a:extLst/>
        </p:spPr>
        <p:txBody>
          <a:bodyPr wrap="none" anchor="ctr"/>
          <a:lstStyle/>
          <a:p>
            <a:pPr>
              <a:defRPr/>
            </a:pPr>
            <a:endParaRPr lang="en-US">
              <a:ea typeface="+mn-ea"/>
              <a:cs typeface="+mn-cs"/>
            </a:endParaRPr>
          </a:p>
        </p:txBody>
      </p:sp>
      <p:sp>
        <p:nvSpPr>
          <p:cNvPr id="17" name="Title 22"/>
          <p:cNvSpPr>
            <a:spLocks noGrp="1"/>
          </p:cNvSpPr>
          <p:nvPr>
            <p:ph type="title" idx="4294967295"/>
          </p:nvPr>
        </p:nvSpPr>
        <p:spPr>
          <a:xfrm>
            <a:off x="155575" y="0"/>
            <a:ext cx="8839200" cy="588963"/>
          </a:xfrm>
          <a:prstGeom prst="rect">
            <a:avLst/>
          </a:prstGeom>
        </p:spPr>
        <p:txBody>
          <a:bodyPr/>
          <a:lstStyle/>
          <a:p>
            <a:pPr eaLnBrk="1" hangingPunct="1"/>
            <a:r>
              <a:rPr lang="en-US" dirty="0" err="1" smtClean="0">
                <a:latin typeface="Trebuchet MS" charset="0"/>
                <a:cs typeface="Arial" charset="0"/>
              </a:rPr>
              <a:t>CheckPoint</a:t>
            </a:r>
            <a:r>
              <a:rPr lang="en-US" dirty="0" smtClean="0">
                <a:latin typeface="Trebuchet MS" charset="0"/>
                <a:cs typeface="Arial" charset="0"/>
              </a:rPr>
              <a:t> 1</a:t>
            </a:r>
            <a:endParaRPr lang="en-US" dirty="0">
              <a:latin typeface="Trebuchet MS" charset="0"/>
              <a:cs typeface="Arial" charset="0"/>
            </a:endParaRPr>
          </a:p>
        </p:txBody>
      </p:sp>
      <p:pic>
        <p:nvPicPr>
          <p:cNvPr id="18" name="Picture 32" descr="sti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1300" y="4343400"/>
            <a:ext cx="30861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8" descr="red 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8575" y="4740275"/>
            <a:ext cx="460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p:cNvPicPr>
          <p:nvPr/>
        </p:nvPicPr>
        <p:blipFill>
          <a:blip r:embed="rId5"/>
          <a:stretch>
            <a:fillRect/>
          </a:stretch>
        </p:blipFill>
        <p:spPr>
          <a:xfrm>
            <a:off x="6042312" y="3344138"/>
            <a:ext cx="2620676" cy="1966774"/>
          </a:xfrm>
          <a:prstGeom prst="rect">
            <a:avLst/>
          </a:prstGeom>
        </p:spPr>
      </p:pic>
    </p:spTree>
    <p:extLst>
      <p:ext uri="{BB962C8B-B14F-4D97-AF65-F5344CB8AC3E}">
        <p14:creationId xmlns:p14="http://schemas.microsoft.com/office/powerpoint/2010/main" val="11062343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descr="Oak"/>
          <p:cNvSpPr>
            <a:spLocks noChangeArrowheads="1"/>
          </p:cNvSpPr>
          <p:nvPr/>
        </p:nvSpPr>
        <p:spPr bwMode="auto">
          <a:xfrm>
            <a:off x="3405188" y="4435475"/>
            <a:ext cx="304800" cy="990600"/>
          </a:xfrm>
          <a:prstGeom prst="triangle">
            <a:avLst>
              <a:gd name="adj" fmla="val 49995"/>
            </a:avLst>
          </a:prstGeom>
          <a:blipFill dpi="0" rotWithShape="0">
            <a:blip r:embed="rId2"/>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sp>
        <p:nvSpPr>
          <p:cNvPr id="6" name="Rectangle 11" descr="Oak"/>
          <p:cNvSpPr>
            <a:spLocks noChangeArrowheads="1"/>
          </p:cNvSpPr>
          <p:nvPr/>
        </p:nvSpPr>
        <p:spPr bwMode="auto">
          <a:xfrm>
            <a:off x="1500188" y="5426075"/>
            <a:ext cx="7162800" cy="304800"/>
          </a:xfrm>
          <a:prstGeom prst="rect">
            <a:avLst/>
          </a:prstGeom>
          <a:blipFill dpi="0" rotWithShape="0">
            <a:blip r:embed="rId2"/>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pic>
        <p:nvPicPr>
          <p:cNvPr id="7" name="Picture 32" descr="sti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1300" y="4343400"/>
            <a:ext cx="30861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p:cNvSpPr txBox="1">
            <a:spLocks noChangeArrowheads="1"/>
          </p:cNvSpPr>
          <p:nvPr/>
        </p:nvSpPr>
        <p:spPr>
          <a:xfrm>
            <a:off x="266700" y="1006475"/>
            <a:ext cx="8391525" cy="1698625"/>
          </a:xfrm>
          <a:prstGeom prst="rect">
            <a:avLst/>
          </a:prstGeom>
          <a:noFill/>
          <a:ln/>
        </p:spPr>
        <p:txBody>
          <a:bodyPr lIns="92075" tIns="46038" rIns="92075" bIns="46038"/>
          <a:lstStyle>
            <a:lvl1pPr>
              <a:defRPr sz="2000">
                <a:solidFill>
                  <a:schemeClr val="bg1"/>
                </a:solidFill>
                <a:latin typeface="Arial" charset="0"/>
              </a:defRPr>
            </a:lvl1pPr>
            <a:lvl2pPr marL="742950" indent="-285750">
              <a:defRPr sz="2000">
                <a:solidFill>
                  <a:schemeClr val="bg1"/>
                </a:solidFill>
                <a:latin typeface="Arial" charset="0"/>
              </a:defRPr>
            </a:lvl2pPr>
            <a:lvl3pPr marL="1143000" indent="-228600">
              <a:defRPr sz="2000">
                <a:solidFill>
                  <a:schemeClr val="bg1"/>
                </a:solidFill>
                <a:latin typeface="Arial" charset="0"/>
              </a:defRPr>
            </a:lvl3pPr>
            <a:lvl4pPr marL="1600200" indent="-228600">
              <a:defRPr sz="2000">
                <a:solidFill>
                  <a:schemeClr val="bg1"/>
                </a:solidFill>
                <a:latin typeface="Arial" charset="0"/>
              </a:defRPr>
            </a:lvl4pPr>
            <a:lvl5pPr marL="2057400" indent="-228600">
              <a:defRPr sz="2000">
                <a:solidFill>
                  <a:schemeClr val="bg1"/>
                </a:solidFill>
                <a:latin typeface="Arial" charset="0"/>
              </a:defRPr>
            </a:lvl5pPr>
            <a:lvl6pPr marL="2514600" indent="-228600" eaLnBrk="0" fontAlgn="base" hangingPunct="0">
              <a:spcBef>
                <a:spcPct val="0"/>
              </a:spcBef>
              <a:spcAft>
                <a:spcPct val="0"/>
              </a:spcAft>
              <a:defRPr sz="2000">
                <a:solidFill>
                  <a:schemeClr val="bg1"/>
                </a:solidFill>
                <a:latin typeface="Arial" charset="0"/>
              </a:defRPr>
            </a:lvl6pPr>
            <a:lvl7pPr marL="2971800" indent="-228600" eaLnBrk="0" fontAlgn="base" hangingPunct="0">
              <a:spcBef>
                <a:spcPct val="0"/>
              </a:spcBef>
              <a:spcAft>
                <a:spcPct val="0"/>
              </a:spcAft>
              <a:defRPr sz="2000">
                <a:solidFill>
                  <a:schemeClr val="bg1"/>
                </a:solidFill>
                <a:latin typeface="Arial" charset="0"/>
              </a:defRPr>
            </a:lvl7pPr>
            <a:lvl8pPr marL="3429000" indent="-228600" eaLnBrk="0" fontAlgn="base" hangingPunct="0">
              <a:spcBef>
                <a:spcPct val="0"/>
              </a:spcBef>
              <a:spcAft>
                <a:spcPct val="0"/>
              </a:spcAft>
              <a:defRPr sz="2000">
                <a:solidFill>
                  <a:schemeClr val="bg1"/>
                </a:solidFill>
                <a:latin typeface="Arial" charset="0"/>
              </a:defRPr>
            </a:lvl8pPr>
            <a:lvl9pPr marL="3886200" indent="-228600" eaLnBrk="0" fontAlgn="base" hangingPunct="0">
              <a:spcBef>
                <a:spcPct val="0"/>
              </a:spcBef>
              <a:spcAft>
                <a:spcPct val="0"/>
              </a:spcAft>
              <a:defRPr sz="2000">
                <a:solidFill>
                  <a:schemeClr val="bg1"/>
                </a:solidFill>
                <a:latin typeface="Arial" charset="0"/>
              </a:defRPr>
            </a:lvl9pPr>
          </a:lstStyle>
          <a:p>
            <a:pPr>
              <a:lnSpc>
                <a:spcPct val="80000"/>
              </a:lnSpc>
              <a:spcBef>
                <a:spcPct val="20000"/>
              </a:spcBef>
              <a:defRPr/>
            </a:pPr>
            <a:r>
              <a:rPr lang="en-US" sz="2800" dirty="0" smtClean="0">
                <a:solidFill>
                  <a:schemeClr val="tx2"/>
                </a:solidFill>
                <a:effectLst/>
                <a:latin typeface="+mn-lt"/>
                <a:ea typeface="+mn-ea"/>
                <a:cs typeface="+mn-cs"/>
              </a:rPr>
              <a:t>How far to the right of the pivot is the center of mass of just the plank.</a:t>
            </a:r>
          </a:p>
          <a:p>
            <a:pPr>
              <a:lnSpc>
                <a:spcPct val="80000"/>
              </a:lnSpc>
              <a:spcBef>
                <a:spcPct val="20000"/>
              </a:spcBef>
              <a:defRPr/>
            </a:pPr>
            <a:endParaRPr lang="en-US" sz="2800" dirty="0" smtClean="0">
              <a:solidFill>
                <a:schemeClr val="tx2"/>
              </a:solidFill>
              <a:effectLst/>
              <a:latin typeface="+mn-lt"/>
              <a:ea typeface="+mn-ea"/>
              <a:cs typeface="+mn-cs"/>
            </a:endParaRPr>
          </a:p>
          <a:p>
            <a:pPr>
              <a:lnSpc>
                <a:spcPct val="80000"/>
              </a:lnSpc>
              <a:spcBef>
                <a:spcPct val="20000"/>
              </a:spcBef>
              <a:defRPr/>
            </a:pPr>
            <a:r>
              <a:rPr lang="en-US" sz="2800" dirty="0" smtClean="0">
                <a:solidFill>
                  <a:srgbClr val="2D6F9E"/>
                </a:solidFill>
                <a:effectLst/>
                <a:latin typeface="+mn-lt"/>
                <a:ea typeface="+mn-ea"/>
                <a:cs typeface="Times New Roman" pitchFamily="18" charset="0"/>
              </a:rPr>
              <a:t>A) </a:t>
            </a:r>
            <a:r>
              <a:rPr lang="en-US" sz="2800" dirty="0" smtClean="0">
                <a:solidFill>
                  <a:srgbClr val="2D6F9E"/>
                </a:solidFill>
                <a:effectLst/>
                <a:latin typeface="Times New Roman" pitchFamily="18" charset="0"/>
                <a:ea typeface="+mn-ea"/>
                <a:cs typeface="Times New Roman" pitchFamily="18" charset="0"/>
              </a:rPr>
              <a:t> </a:t>
            </a:r>
            <a:r>
              <a:rPr lang="en-US" sz="2800" i="1" dirty="0" smtClean="0">
                <a:solidFill>
                  <a:schemeClr val="tx2"/>
                </a:solidFill>
                <a:effectLst/>
                <a:latin typeface="Times New Roman" pitchFamily="18" charset="0"/>
                <a:ea typeface="+mn-ea"/>
                <a:cs typeface="Times New Roman" pitchFamily="18" charset="0"/>
              </a:rPr>
              <a:t>L</a:t>
            </a:r>
            <a:r>
              <a:rPr lang="en-US" sz="2800" dirty="0" smtClean="0">
                <a:solidFill>
                  <a:schemeClr val="tx2"/>
                </a:solidFill>
                <a:effectLst/>
                <a:latin typeface="Times New Roman" pitchFamily="18" charset="0"/>
                <a:ea typeface="+mn-ea"/>
                <a:cs typeface="Times New Roman" pitchFamily="18" charset="0"/>
              </a:rPr>
              <a:t>/4     </a:t>
            </a:r>
            <a:r>
              <a:rPr lang="en-US" sz="2800" dirty="0" smtClean="0">
                <a:solidFill>
                  <a:srgbClr val="2D6F9E"/>
                </a:solidFill>
                <a:effectLst/>
                <a:latin typeface="+mn-lt"/>
                <a:ea typeface="+mn-ea"/>
                <a:cs typeface="Times New Roman" pitchFamily="18" charset="0"/>
              </a:rPr>
              <a:t>B) </a:t>
            </a:r>
            <a:r>
              <a:rPr lang="en-US" sz="2800" i="1" dirty="0" smtClean="0">
                <a:solidFill>
                  <a:schemeClr val="tx2"/>
                </a:solidFill>
                <a:effectLst/>
                <a:latin typeface="Times New Roman" pitchFamily="18" charset="0"/>
                <a:ea typeface="+mn-ea"/>
                <a:cs typeface="Times New Roman" pitchFamily="18" charset="0"/>
              </a:rPr>
              <a:t>L</a:t>
            </a:r>
            <a:r>
              <a:rPr lang="en-US" sz="2800" dirty="0" smtClean="0">
                <a:solidFill>
                  <a:schemeClr val="tx2"/>
                </a:solidFill>
                <a:effectLst/>
                <a:latin typeface="Times New Roman" pitchFamily="18" charset="0"/>
                <a:ea typeface="+mn-ea"/>
                <a:cs typeface="Times New Roman" pitchFamily="18" charset="0"/>
              </a:rPr>
              <a:t>/2 </a:t>
            </a:r>
            <a:r>
              <a:rPr lang="en-US" sz="2800" dirty="0" smtClean="0">
                <a:solidFill>
                  <a:schemeClr val="tx2"/>
                </a:solidFill>
                <a:effectLst/>
                <a:latin typeface="+mn-lt"/>
                <a:ea typeface="+mn-ea"/>
                <a:cs typeface="+mn-cs"/>
              </a:rPr>
              <a:t>    </a:t>
            </a:r>
            <a:r>
              <a:rPr lang="en-US" sz="2800" dirty="0" smtClean="0">
                <a:solidFill>
                  <a:srgbClr val="2D6F9E"/>
                </a:solidFill>
                <a:effectLst/>
                <a:latin typeface="+mn-lt"/>
                <a:ea typeface="+mn-ea"/>
                <a:cs typeface="Times New Roman" pitchFamily="18" charset="0"/>
              </a:rPr>
              <a:t>C) </a:t>
            </a:r>
            <a:r>
              <a:rPr lang="en-US" sz="2800" dirty="0" smtClean="0">
                <a:solidFill>
                  <a:schemeClr val="tx2"/>
                </a:solidFill>
                <a:effectLst/>
                <a:latin typeface="Times New Roman" pitchFamily="18" charset="0"/>
                <a:ea typeface="+mn-ea"/>
                <a:cs typeface="Times New Roman" pitchFamily="18" charset="0"/>
              </a:rPr>
              <a:t>3</a:t>
            </a:r>
            <a:r>
              <a:rPr lang="en-US" sz="2800" i="1" dirty="0" smtClean="0">
                <a:solidFill>
                  <a:schemeClr val="tx2"/>
                </a:solidFill>
                <a:effectLst/>
                <a:latin typeface="Times New Roman" pitchFamily="18" charset="0"/>
                <a:ea typeface="+mn-ea"/>
                <a:cs typeface="Times New Roman" pitchFamily="18" charset="0"/>
              </a:rPr>
              <a:t>L</a:t>
            </a:r>
            <a:r>
              <a:rPr lang="en-US" sz="2800" dirty="0" smtClean="0">
                <a:solidFill>
                  <a:schemeClr val="tx2"/>
                </a:solidFill>
                <a:effectLst/>
                <a:latin typeface="Times New Roman" pitchFamily="18" charset="0"/>
                <a:ea typeface="+mn-ea"/>
                <a:cs typeface="Times New Roman" pitchFamily="18" charset="0"/>
              </a:rPr>
              <a:t>/4</a:t>
            </a:r>
          </a:p>
        </p:txBody>
      </p:sp>
      <p:sp>
        <p:nvSpPr>
          <p:cNvPr id="9" name="Rectangle 12"/>
          <p:cNvSpPr>
            <a:spLocks noChangeArrowheads="1"/>
          </p:cNvSpPr>
          <p:nvPr/>
        </p:nvSpPr>
        <p:spPr bwMode="auto">
          <a:xfrm>
            <a:off x="5878513" y="4273550"/>
            <a:ext cx="395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marL="285750" indent="-285750">
              <a:lnSpc>
                <a:spcPct val="90000"/>
              </a:lnSpc>
              <a:spcBef>
                <a:spcPct val="50000"/>
              </a:spcBef>
            </a:pPr>
            <a:r>
              <a:rPr lang="en-US" i="1">
                <a:solidFill>
                  <a:schemeClr val="tx2"/>
                </a:solidFill>
                <a:effectLst/>
                <a:latin typeface="Times New Roman" charset="0"/>
                <a:cs typeface="Times New Roman" charset="0"/>
              </a:rPr>
              <a:t>M</a:t>
            </a:r>
          </a:p>
        </p:txBody>
      </p:sp>
      <p:sp>
        <p:nvSpPr>
          <p:cNvPr id="10" name="Text Box 27"/>
          <p:cNvSpPr txBox="1">
            <a:spLocks noChangeArrowheads="1"/>
          </p:cNvSpPr>
          <p:nvPr/>
        </p:nvSpPr>
        <p:spPr bwMode="auto">
          <a:xfrm>
            <a:off x="4198938" y="4149725"/>
            <a:ext cx="336550" cy="457200"/>
          </a:xfrm>
          <a:prstGeom prst="rect">
            <a:avLst/>
          </a:prstGeom>
          <a:noFill/>
          <a:ln w="9525">
            <a:noFill/>
            <a:miter lim="800000"/>
            <a:headEnd/>
            <a:tailEnd/>
          </a:ln>
        </p:spPr>
        <p:txBody>
          <a:bodyPr>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400" smtClean="0">
                <a:solidFill>
                  <a:schemeClr val="tx2"/>
                </a:solidFill>
                <a:effectLst>
                  <a:outerShdw blurRad="38100" dist="38100" dir="2700000" algn="tl">
                    <a:srgbClr val="DDDDDD"/>
                  </a:outerShdw>
                </a:effectLst>
                <a:cs typeface="Times New Roman" charset="0"/>
              </a:rPr>
              <a:t>x</a:t>
            </a:r>
          </a:p>
        </p:txBody>
      </p:sp>
      <p:sp>
        <p:nvSpPr>
          <p:cNvPr id="11" name="Title 21"/>
          <p:cNvSpPr txBox="1">
            <a:spLocks/>
          </p:cNvSpPr>
          <p:nvPr/>
        </p:nvSpPr>
        <p:spPr>
          <a:xfrm>
            <a:off x="155575" y="0"/>
            <a:ext cx="8839200" cy="588963"/>
          </a:xfrm>
          <a:prstGeom prst="rect">
            <a:avLst/>
          </a:prstGeom>
        </p:spPr>
        <p:txBody>
          <a:bodyPr/>
          <a:lstStyle>
            <a:lvl1pPr algn="ctr" defTabSz="457200" rtl="0" eaLnBrk="1" latinLnBrk="0" hangingPunct="1">
              <a:spcBef>
                <a:spcPct val="0"/>
              </a:spcBef>
              <a:buNone/>
              <a:defRPr sz="3200" b="1" i="1" kern="1200">
                <a:solidFill>
                  <a:schemeClr val="bg1"/>
                </a:solidFill>
                <a:latin typeface="Trebuchet MS"/>
                <a:ea typeface="+mj-ea"/>
                <a:cs typeface="Trebuchet MS"/>
              </a:defRPr>
            </a:lvl1pPr>
          </a:lstStyle>
          <a:p>
            <a:r>
              <a:rPr lang="en-US" dirty="0" smtClean="0">
                <a:latin typeface="Trebuchet MS" charset="0"/>
                <a:cs typeface="Arial" charset="0"/>
              </a:rPr>
              <a:t>Clicker Question </a:t>
            </a:r>
            <a:r>
              <a:rPr lang="en-US" dirty="0" err="1" smtClean="0">
                <a:latin typeface="Trebuchet MS" charset="0"/>
                <a:cs typeface="Arial" charset="0"/>
              </a:rPr>
              <a:t>warmup</a:t>
            </a:r>
            <a:endParaRPr lang="en-US" dirty="0">
              <a:latin typeface="Trebuchet MS" charset="0"/>
              <a:cs typeface="Arial" charset="0"/>
            </a:endParaRPr>
          </a:p>
        </p:txBody>
      </p:sp>
      <p:grpSp>
        <p:nvGrpSpPr>
          <p:cNvPr id="12" name="Group 19"/>
          <p:cNvGrpSpPr>
            <a:grpSpLocks/>
          </p:cNvGrpSpPr>
          <p:nvPr/>
        </p:nvGrpSpPr>
        <p:grpSpPr bwMode="auto">
          <a:xfrm>
            <a:off x="2776538" y="4119563"/>
            <a:ext cx="3081337" cy="0"/>
            <a:chOff x="1749" y="2450"/>
            <a:chExt cx="1941" cy="0"/>
          </a:xfrm>
        </p:grpSpPr>
        <p:sp>
          <p:nvSpPr>
            <p:cNvPr id="13" name="Line 14"/>
            <p:cNvSpPr>
              <a:spLocks noChangeShapeType="1"/>
            </p:cNvSpPr>
            <p:nvPr/>
          </p:nvSpPr>
          <p:spPr bwMode="auto">
            <a:xfrm>
              <a:off x="1749" y="2450"/>
              <a:ext cx="489" cy="0"/>
            </a:xfrm>
            <a:prstGeom prst="line">
              <a:avLst/>
            </a:prstGeom>
            <a:noFill/>
            <a:ln w="19050">
              <a:solidFill>
                <a:schemeClr val="tx2"/>
              </a:solidFill>
              <a:round/>
              <a:headEnd type="triangle" w="med" len="med"/>
              <a:tailEnd type="triangle" w="med" len="med"/>
            </a:ln>
            <a:effectLst/>
          </p:spPr>
          <p:txBody>
            <a:bodyPr>
              <a:spAutoFit/>
            </a:bodyPr>
            <a:lstStyle/>
            <a:p>
              <a:pPr>
                <a:defRPr/>
              </a:pPr>
              <a:endParaRPr lang="en-US">
                <a:ea typeface="+mn-ea"/>
                <a:cs typeface="Arial" charset="0"/>
              </a:endParaRPr>
            </a:p>
          </p:txBody>
        </p:sp>
        <p:sp>
          <p:nvSpPr>
            <p:cNvPr id="14" name="Line 15"/>
            <p:cNvSpPr>
              <a:spLocks noChangeShapeType="1"/>
            </p:cNvSpPr>
            <p:nvPr/>
          </p:nvSpPr>
          <p:spPr bwMode="auto">
            <a:xfrm>
              <a:off x="2233" y="2450"/>
              <a:ext cx="489" cy="0"/>
            </a:xfrm>
            <a:prstGeom prst="line">
              <a:avLst/>
            </a:prstGeom>
            <a:noFill/>
            <a:ln w="19050">
              <a:solidFill>
                <a:schemeClr val="tx2"/>
              </a:solidFill>
              <a:round/>
              <a:headEnd type="triangle" w="med" len="med"/>
              <a:tailEnd type="triangle" w="med" len="med"/>
            </a:ln>
            <a:effectLst/>
          </p:spPr>
          <p:txBody>
            <a:bodyPr>
              <a:spAutoFit/>
            </a:bodyPr>
            <a:lstStyle/>
            <a:p>
              <a:pPr>
                <a:defRPr/>
              </a:pPr>
              <a:endParaRPr lang="en-US">
                <a:ea typeface="+mn-ea"/>
                <a:cs typeface="Arial" charset="0"/>
              </a:endParaRPr>
            </a:p>
          </p:txBody>
        </p:sp>
        <p:sp>
          <p:nvSpPr>
            <p:cNvPr id="15" name="Line 16"/>
            <p:cNvSpPr>
              <a:spLocks noChangeShapeType="1"/>
            </p:cNvSpPr>
            <p:nvPr/>
          </p:nvSpPr>
          <p:spPr bwMode="auto">
            <a:xfrm>
              <a:off x="2717" y="2450"/>
              <a:ext cx="489" cy="0"/>
            </a:xfrm>
            <a:prstGeom prst="line">
              <a:avLst/>
            </a:prstGeom>
            <a:noFill/>
            <a:ln w="19050">
              <a:solidFill>
                <a:schemeClr val="tx2"/>
              </a:solidFill>
              <a:round/>
              <a:headEnd type="triangle" w="med" len="med"/>
              <a:tailEnd type="triangle" w="med" len="med"/>
            </a:ln>
            <a:effectLst/>
          </p:spPr>
          <p:txBody>
            <a:bodyPr>
              <a:spAutoFit/>
            </a:bodyPr>
            <a:lstStyle/>
            <a:p>
              <a:pPr>
                <a:defRPr/>
              </a:pPr>
              <a:endParaRPr lang="en-US">
                <a:ea typeface="+mn-ea"/>
                <a:cs typeface="Arial" charset="0"/>
              </a:endParaRPr>
            </a:p>
          </p:txBody>
        </p:sp>
        <p:sp>
          <p:nvSpPr>
            <p:cNvPr id="16" name="Line 17"/>
            <p:cNvSpPr>
              <a:spLocks noChangeShapeType="1"/>
            </p:cNvSpPr>
            <p:nvPr/>
          </p:nvSpPr>
          <p:spPr bwMode="auto">
            <a:xfrm>
              <a:off x="3201" y="2450"/>
              <a:ext cx="489" cy="0"/>
            </a:xfrm>
            <a:prstGeom prst="line">
              <a:avLst/>
            </a:prstGeom>
            <a:noFill/>
            <a:ln w="19050">
              <a:solidFill>
                <a:schemeClr val="tx2"/>
              </a:solidFill>
              <a:round/>
              <a:headEnd type="triangle" w="med" len="med"/>
              <a:tailEnd type="triangle" w="med" len="med"/>
            </a:ln>
            <a:effectLst/>
          </p:spPr>
          <p:txBody>
            <a:bodyPr>
              <a:spAutoFit/>
            </a:bodyPr>
            <a:lstStyle/>
            <a:p>
              <a:pPr>
                <a:defRPr/>
              </a:pPr>
              <a:endParaRPr lang="en-US">
                <a:ea typeface="+mn-ea"/>
                <a:cs typeface="Arial" charset="0"/>
              </a:endParaRPr>
            </a:p>
          </p:txBody>
        </p:sp>
      </p:grpSp>
      <p:sp>
        <p:nvSpPr>
          <p:cNvPr id="17" name="Rectangle 6"/>
          <p:cNvSpPr>
            <a:spLocks noChangeArrowheads="1"/>
          </p:cNvSpPr>
          <p:nvPr/>
        </p:nvSpPr>
        <p:spPr bwMode="auto">
          <a:xfrm>
            <a:off x="152400" y="1981200"/>
            <a:ext cx="1524000" cy="728663"/>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Tree>
    <p:extLst>
      <p:ext uri="{BB962C8B-B14F-4D97-AF65-F5344CB8AC3E}">
        <p14:creationId xmlns:p14="http://schemas.microsoft.com/office/powerpoint/2010/main" val="1031435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Line 2"/>
          <p:cNvSpPr>
            <a:spLocks noChangeShapeType="1"/>
          </p:cNvSpPr>
          <p:nvPr/>
        </p:nvSpPr>
        <p:spPr bwMode="auto">
          <a:xfrm>
            <a:off x="5072063" y="1104900"/>
            <a:ext cx="0" cy="381000"/>
          </a:xfrm>
          <a:prstGeom prst="line">
            <a:avLst/>
          </a:prstGeom>
          <a:noFill/>
          <a:ln w="38100">
            <a:solidFill>
              <a:schemeClr val="tx2"/>
            </a:solidFill>
            <a:round/>
            <a:headEnd type="none" w="sm" len="sm"/>
            <a:tailEnd type="none" w="sm" len="sm"/>
          </a:ln>
        </p:spPr>
        <p:txBody>
          <a:bodyPr wrap="none" anchor="ctr"/>
          <a:lstStyle/>
          <a:p>
            <a:pPr>
              <a:defRPr/>
            </a:pPr>
            <a:endParaRPr lang="en-US">
              <a:ea typeface="+mn-ea"/>
              <a:cs typeface="+mn-cs"/>
            </a:endParaRPr>
          </a:p>
        </p:txBody>
      </p:sp>
      <p:pic>
        <p:nvPicPr>
          <p:cNvPr id="23" name="Picture 32" descr="sti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5075" y="1054100"/>
            <a:ext cx="30861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27"/>
          <p:cNvSpPr txBox="1">
            <a:spLocks noChangeArrowheads="1"/>
          </p:cNvSpPr>
          <p:nvPr/>
        </p:nvSpPr>
        <p:spPr bwMode="auto">
          <a:xfrm>
            <a:off x="6473825" y="858838"/>
            <a:ext cx="336550" cy="457200"/>
          </a:xfrm>
          <a:prstGeom prst="rect">
            <a:avLst/>
          </a:prstGeom>
          <a:noFill/>
          <a:ln w="9525">
            <a:noFill/>
            <a:miter lim="800000"/>
            <a:headEnd/>
            <a:tailEnd/>
          </a:ln>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400" smtClean="0">
                <a:solidFill>
                  <a:schemeClr val="tx2"/>
                </a:solidFill>
                <a:effectLst>
                  <a:outerShdw blurRad="38100" dist="38100" dir="2700000" algn="tl">
                    <a:srgbClr val="DDDDDD"/>
                  </a:outerShdw>
                </a:effectLst>
                <a:cs typeface="Times New Roman" charset="0"/>
              </a:rPr>
              <a:t>x</a:t>
            </a:r>
          </a:p>
        </p:txBody>
      </p:sp>
      <p:sp>
        <p:nvSpPr>
          <p:cNvPr id="25" name="Rectangle 3"/>
          <p:cNvSpPr txBox="1">
            <a:spLocks noChangeArrowheads="1"/>
          </p:cNvSpPr>
          <p:nvPr/>
        </p:nvSpPr>
        <p:spPr>
          <a:xfrm>
            <a:off x="269875" y="931863"/>
            <a:ext cx="3463925" cy="1816100"/>
          </a:xfrm>
          <a:prstGeom prst="rect">
            <a:avLst/>
          </a:prstGeom>
          <a:noFill/>
          <a:ln/>
        </p:spPr>
        <p:txBody>
          <a:bodyPr lIns="92075" tIns="46038" rIns="92075" bIns="46038">
            <a:normAutofit/>
          </a:bodyPr>
          <a:lstStyle>
            <a:lvl1pPr marL="381000" indent="-381000">
              <a:defRPr sz="2000">
                <a:solidFill>
                  <a:schemeClr val="bg1"/>
                </a:solidFill>
                <a:latin typeface="Arial" charset="0"/>
              </a:defRPr>
            </a:lvl1pPr>
            <a:lvl2pPr marL="838200" indent="-381000">
              <a:defRPr sz="2000">
                <a:solidFill>
                  <a:schemeClr val="bg1"/>
                </a:solidFill>
                <a:latin typeface="Arial" charset="0"/>
              </a:defRPr>
            </a:lvl2pPr>
            <a:lvl3pPr marL="1295400" indent="-381000">
              <a:defRPr sz="2000">
                <a:solidFill>
                  <a:schemeClr val="bg1"/>
                </a:solidFill>
                <a:latin typeface="Arial" charset="0"/>
              </a:defRPr>
            </a:lvl3pPr>
            <a:lvl4pPr marL="1752600" indent="-381000">
              <a:defRPr sz="2000">
                <a:solidFill>
                  <a:schemeClr val="bg1"/>
                </a:solidFill>
                <a:latin typeface="Arial" charset="0"/>
              </a:defRPr>
            </a:lvl4pPr>
            <a:lvl5pPr marL="2209800" indent="-381000">
              <a:defRPr sz="2000">
                <a:solidFill>
                  <a:schemeClr val="bg1"/>
                </a:solidFill>
                <a:latin typeface="Arial" charset="0"/>
              </a:defRPr>
            </a:lvl5pPr>
            <a:lvl6pPr marL="2667000" indent="-381000" eaLnBrk="0" fontAlgn="base" hangingPunct="0">
              <a:spcBef>
                <a:spcPct val="0"/>
              </a:spcBef>
              <a:spcAft>
                <a:spcPct val="0"/>
              </a:spcAft>
              <a:defRPr sz="2000">
                <a:solidFill>
                  <a:schemeClr val="bg1"/>
                </a:solidFill>
                <a:latin typeface="Arial" charset="0"/>
              </a:defRPr>
            </a:lvl6pPr>
            <a:lvl7pPr marL="3124200" indent="-381000" eaLnBrk="0" fontAlgn="base" hangingPunct="0">
              <a:spcBef>
                <a:spcPct val="0"/>
              </a:spcBef>
              <a:spcAft>
                <a:spcPct val="0"/>
              </a:spcAft>
              <a:defRPr sz="2000">
                <a:solidFill>
                  <a:schemeClr val="bg1"/>
                </a:solidFill>
                <a:latin typeface="Arial" charset="0"/>
              </a:defRPr>
            </a:lvl7pPr>
            <a:lvl8pPr marL="3581400" indent="-381000" eaLnBrk="0" fontAlgn="base" hangingPunct="0">
              <a:spcBef>
                <a:spcPct val="0"/>
              </a:spcBef>
              <a:spcAft>
                <a:spcPct val="0"/>
              </a:spcAft>
              <a:defRPr sz="2000">
                <a:solidFill>
                  <a:schemeClr val="bg1"/>
                </a:solidFill>
                <a:latin typeface="Arial" charset="0"/>
              </a:defRPr>
            </a:lvl8pPr>
            <a:lvl9pPr marL="4038600" indent="-381000" eaLnBrk="0" fontAlgn="base" hangingPunct="0">
              <a:spcBef>
                <a:spcPct val="0"/>
              </a:spcBef>
              <a:spcAft>
                <a:spcPct val="0"/>
              </a:spcAft>
              <a:defRPr sz="2000">
                <a:solidFill>
                  <a:schemeClr val="bg1"/>
                </a:solidFill>
                <a:latin typeface="Arial" charset="0"/>
              </a:defRPr>
            </a:lvl9pPr>
          </a:lstStyle>
          <a:p>
            <a:pPr>
              <a:lnSpc>
                <a:spcPct val="80000"/>
              </a:lnSpc>
              <a:spcBef>
                <a:spcPct val="20000"/>
              </a:spcBef>
              <a:defRPr/>
            </a:pPr>
            <a:r>
              <a:rPr lang="en-US" sz="2400" dirty="0" smtClean="0">
                <a:solidFill>
                  <a:schemeClr val="tx2"/>
                </a:solidFill>
                <a:effectLst/>
                <a:latin typeface="+mn-lt"/>
                <a:ea typeface="+mn-ea"/>
                <a:cs typeface="+mn-cs"/>
              </a:rPr>
              <a:t>Is the object balanced?</a:t>
            </a:r>
          </a:p>
          <a:p>
            <a:pPr>
              <a:lnSpc>
                <a:spcPct val="80000"/>
              </a:lnSpc>
              <a:spcBef>
                <a:spcPct val="20000"/>
              </a:spcBef>
              <a:defRPr/>
            </a:pPr>
            <a:r>
              <a:rPr lang="en-US" sz="2400" dirty="0" smtClean="0">
                <a:solidFill>
                  <a:srgbClr val="2D6F9E"/>
                </a:solidFill>
                <a:effectLst/>
                <a:latin typeface="+mn-lt"/>
                <a:ea typeface="+mn-ea"/>
                <a:cs typeface="+mn-cs"/>
              </a:rPr>
              <a:t>A) </a:t>
            </a:r>
            <a:r>
              <a:rPr lang="en-US" sz="2400" dirty="0" smtClean="0">
                <a:solidFill>
                  <a:schemeClr val="tx2"/>
                </a:solidFill>
                <a:effectLst/>
                <a:latin typeface="+mn-lt"/>
                <a:ea typeface="+mn-ea"/>
                <a:cs typeface="+mn-cs"/>
              </a:rPr>
              <a:t>Yes </a:t>
            </a:r>
            <a:r>
              <a:rPr lang="en-US" sz="2400" dirty="0" smtClean="0">
                <a:solidFill>
                  <a:srgbClr val="2D6F9E"/>
                </a:solidFill>
                <a:effectLst/>
                <a:latin typeface="+mn-lt"/>
                <a:ea typeface="+mn-ea"/>
                <a:cs typeface="+mn-cs"/>
              </a:rPr>
              <a:t>    </a:t>
            </a:r>
          </a:p>
          <a:p>
            <a:pPr>
              <a:lnSpc>
                <a:spcPct val="80000"/>
              </a:lnSpc>
              <a:spcBef>
                <a:spcPct val="20000"/>
              </a:spcBef>
              <a:defRPr/>
            </a:pPr>
            <a:r>
              <a:rPr lang="en-US" sz="2400" dirty="0" smtClean="0">
                <a:solidFill>
                  <a:srgbClr val="2D6F9E"/>
                </a:solidFill>
                <a:effectLst/>
                <a:latin typeface="+mn-lt"/>
                <a:ea typeface="+mn-ea"/>
                <a:cs typeface="+mn-cs"/>
              </a:rPr>
              <a:t>B) </a:t>
            </a:r>
            <a:r>
              <a:rPr lang="en-US" sz="2400" dirty="0" smtClean="0">
                <a:solidFill>
                  <a:schemeClr val="tx2"/>
                </a:solidFill>
                <a:effectLst/>
                <a:latin typeface="+mn-lt"/>
                <a:ea typeface="+mn-ea"/>
                <a:cs typeface="+mn-cs"/>
              </a:rPr>
              <a:t>No, it will fall left     </a:t>
            </a:r>
          </a:p>
          <a:p>
            <a:pPr>
              <a:lnSpc>
                <a:spcPct val="80000"/>
              </a:lnSpc>
              <a:spcBef>
                <a:spcPct val="20000"/>
              </a:spcBef>
              <a:defRPr/>
            </a:pPr>
            <a:r>
              <a:rPr lang="en-US" sz="2400" dirty="0" smtClean="0">
                <a:solidFill>
                  <a:srgbClr val="2D6F9E"/>
                </a:solidFill>
                <a:effectLst/>
                <a:latin typeface="+mn-lt"/>
                <a:ea typeface="+mn-ea"/>
                <a:cs typeface="+mn-cs"/>
              </a:rPr>
              <a:t>C) </a:t>
            </a:r>
            <a:r>
              <a:rPr lang="en-US" sz="2400" dirty="0" smtClean="0">
                <a:solidFill>
                  <a:schemeClr val="tx2"/>
                </a:solidFill>
                <a:effectLst/>
                <a:latin typeface="+mn-lt"/>
                <a:ea typeface="+mn-ea"/>
                <a:cs typeface="+mn-cs"/>
              </a:rPr>
              <a:t>No, it will fall right</a:t>
            </a:r>
          </a:p>
        </p:txBody>
      </p:sp>
      <p:sp>
        <p:nvSpPr>
          <p:cNvPr id="26" name="AutoShape 5" descr="Oak"/>
          <p:cNvSpPr>
            <a:spLocks noChangeArrowheads="1"/>
          </p:cNvSpPr>
          <p:nvPr/>
        </p:nvSpPr>
        <p:spPr bwMode="auto">
          <a:xfrm>
            <a:off x="5676900" y="1155700"/>
            <a:ext cx="304800" cy="990600"/>
          </a:xfrm>
          <a:prstGeom prst="triangle">
            <a:avLst>
              <a:gd name="adj" fmla="val 49995"/>
            </a:avLst>
          </a:prstGeom>
          <a:blipFill dpi="0" rotWithShape="0">
            <a:blip r:embed="rId3"/>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sp>
        <p:nvSpPr>
          <p:cNvPr id="27" name="Rectangle 11" descr="Oak"/>
          <p:cNvSpPr>
            <a:spLocks noChangeArrowheads="1"/>
          </p:cNvSpPr>
          <p:nvPr/>
        </p:nvSpPr>
        <p:spPr bwMode="auto">
          <a:xfrm>
            <a:off x="3771900" y="2146300"/>
            <a:ext cx="4762500" cy="304800"/>
          </a:xfrm>
          <a:prstGeom prst="rect">
            <a:avLst/>
          </a:prstGeom>
          <a:blipFill dpi="0" rotWithShape="0">
            <a:blip r:embed="rId3"/>
            <a:srcRect/>
            <a:tile tx="0" ty="0" sx="100000" sy="100000" flip="none" algn="tl"/>
          </a:blipFill>
          <a:ln w="9525">
            <a:noFill/>
            <a:miter lim="800000"/>
            <a:headEnd/>
            <a:tailEnd/>
          </a:ln>
        </p:spPr>
        <p:txBody>
          <a:bodyPr wrap="none" anchor="ctr"/>
          <a:lstStyle/>
          <a:p>
            <a:pPr>
              <a:defRPr/>
            </a:pPr>
            <a:endParaRPr lang="en-US">
              <a:ea typeface="+mn-ea"/>
              <a:cs typeface="+mn-cs"/>
            </a:endParaRPr>
          </a:p>
        </p:txBody>
      </p:sp>
      <p:sp>
        <p:nvSpPr>
          <p:cNvPr id="28" name="Rectangle 12"/>
          <p:cNvSpPr>
            <a:spLocks noChangeArrowheads="1"/>
          </p:cNvSpPr>
          <p:nvPr/>
        </p:nvSpPr>
        <p:spPr bwMode="auto">
          <a:xfrm>
            <a:off x="6403975" y="1223963"/>
            <a:ext cx="395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marL="285750" indent="-285750">
              <a:lnSpc>
                <a:spcPct val="90000"/>
              </a:lnSpc>
              <a:spcBef>
                <a:spcPct val="50000"/>
              </a:spcBef>
            </a:pPr>
            <a:r>
              <a:rPr lang="en-US" i="1">
                <a:solidFill>
                  <a:schemeClr val="tx2"/>
                </a:solidFill>
                <a:effectLst/>
                <a:latin typeface="Times New Roman" charset="0"/>
                <a:cs typeface="Times New Roman" charset="0"/>
              </a:rPr>
              <a:t>M</a:t>
            </a:r>
          </a:p>
        </p:txBody>
      </p:sp>
      <p:cxnSp>
        <p:nvCxnSpPr>
          <p:cNvPr id="29" name="Straight Arrow Connector 28"/>
          <p:cNvCxnSpPr/>
          <p:nvPr/>
        </p:nvCxnSpPr>
        <p:spPr bwMode="auto">
          <a:xfrm flipV="1">
            <a:off x="5051425" y="842963"/>
            <a:ext cx="776288" cy="6350"/>
          </a:xfrm>
          <a:prstGeom prst="straightConnector1">
            <a:avLst/>
          </a:prstGeom>
          <a:ln w="1905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Box 49"/>
          <p:cNvSpPr txBox="1">
            <a:spLocks noChangeArrowheads="1"/>
          </p:cNvSpPr>
          <p:nvPr/>
        </p:nvSpPr>
        <p:spPr bwMode="auto">
          <a:xfrm>
            <a:off x="5154613" y="649288"/>
            <a:ext cx="539750"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i="1">
                <a:solidFill>
                  <a:schemeClr val="tx2"/>
                </a:solidFill>
                <a:effectLst/>
                <a:latin typeface="Times New Roman" charset="0"/>
                <a:cs typeface="Times New Roman" charset="0"/>
              </a:rPr>
              <a:t>L</a:t>
            </a:r>
            <a:r>
              <a:rPr lang="en-US">
                <a:solidFill>
                  <a:schemeClr val="tx2"/>
                </a:solidFill>
                <a:effectLst/>
                <a:latin typeface="Times New Roman" charset="0"/>
                <a:cs typeface="Times New Roman" charset="0"/>
              </a:rPr>
              <a:t>/4</a:t>
            </a:r>
          </a:p>
        </p:txBody>
      </p:sp>
      <p:cxnSp>
        <p:nvCxnSpPr>
          <p:cNvPr id="31" name="Straight Arrow Connector 60"/>
          <p:cNvCxnSpPr/>
          <p:nvPr/>
        </p:nvCxnSpPr>
        <p:spPr bwMode="auto">
          <a:xfrm flipV="1">
            <a:off x="5789613" y="841375"/>
            <a:ext cx="776287" cy="6350"/>
          </a:xfrm>
          <a:prstGeom prst="straightConnector1">
            <a:avLst/>
          </a:prstGeom>
          <a:ln w="1905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49"/>
          <p:cNvSpPr txBox="1">
            <a:spLocks noChangeArrowheads="1"/>
          </p:cNvSpPr>
          <p:nvPr/>
        </p:nvSpPr>
        <p:spPr bwMode="auto">
          <a:xfrm>
            <a:off x="5892800" y="647700"/>
            <a:ext cx="539750" cy="396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i="1">
                <a:solidFill>
                  <a:schemeClr val="tx2"/>
                </a:solidFill>
                <a:effectLst/>
                <a:latin typeface="Times New Roman" charset="0"/>
                <a:cs typeface="Times New Roman" charset="0"/>
              </a:rPr>
              <a:t>L</a:t>
            </a:r>
            <a:r>
              <a:rPr lang="en-US">
                <a:solidFill>
                  <a:schemeClr val="tx2"/>
                </a:solidFill>
                <a:effectLst/>
                <a:latin typeface="Times New Roman" charset="0"/>
                <a:cs typeface="Times New Roman" charset="0"/>
              </a:rPr>
              <a:t>/4</a:t>
            </a:r>
          </a:p>
        </p:txBody>
      </p:sp>
      <p:sp>
        <p:nvSpPr>
          <p:cNvPr id="33" name="Text Box 26"/>
          <p:cNvSpPr txBox="1">
            <a:spLocks noChangeArrowheads="1"/>
          </p:cNvSpPr>
          <p:nvPr/>
        </p:nvSpPr>
        <p:spPr bwMode="auto">
          <a:xfrm>
            <a:off x="0" y="2917825"/>
            <a:ext cx="8181975"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2800" dirty="0">
                <a:solidFill>
                  <a:srgbClr val="000000"/>
                </a:solidFill>
                <a:effectLst/>
                <a:cs typeface="Arial" charset="0"/>
              </a:rPr>
              <a:t>A. </a:t>
            </a:r>
            <a:r>
              <a:rPr lang="en-US" sz="2800" i="1" dirty="0">
                <a:solidFill>
                  <a:srgbClr val="000000"/>
                </a:solidFill>
                <a:effectLst/>
                <a:cs typeface="Arial" charset="0"/>
              </a:rPr>
              <a:t>torques of each will cancel each other out because the center of mass is on the right</a:t>
            </a:r>
          </a:p>
          <a:p>
            <a:r>
              <a:rPr lang="en-US" sz="2800" i="1" dirty="0">
                <a:solidFill>
                  <a:srgbClr val="000000"/>
                </a:solidFill>
                <a:effectLst/>
                <a:cs typeface="Arial" charset="0"/>
              </a:rPr>
              <a:t> </a:t>
            </a:r>
          </a:p>
          <a:p>
            <a:r>
              <a:rPr lang="en-US" sz="2800" i="1" dirty="0">
                <a:solidFill>
                  <a:srgbClr val="000000"/>
                </a:solidFill>
                <a:effectLst/>
                <a:cs typeface="Arial" charset="0"/>
              </a:rPr>
              <a:t>B. If the mass is equally distributed throughout the plank, the total mass to the left of the fulcrum is 5M/4 and the total mass to the right is 3M/4, so the mass will fall to the left</a:t>
            </a:r>
          </a:p>
          <a:p>
            <a:pPr>
              <a:spcBef>
                <a:spcPct val="50000"/>
              </a:spcBef>
            </a:pPr>
            <a:endParaRPr lang="en-US" dirty="0">
              <a:solidFill>
                <a:srgbClr val="000000"/>
              </a:solidFill>
              <a:effectLst/>
              <a:latin typeface="Calibri" charset="0"/>
              <a:cs typeface="Arial" charset="0"/>
            </a:endParaRPr>
          </a:p>
        </p:txBody>
      </p:sp>
      <p:sp>
        <p:nvSpPr>
          <p:cNvPr id="34" name="Rectangle 12"/>
          <p:cNvSpPr>
            <a:spLocks noChangeArrowheads="1"/>
          </p:cNvSpPr>
          <p:nvPr/>
        </p:nvSpPr>
        <p:spPr bwMode="auto">
          <a:xfrm>
            <a:off x="4484688" y="1517650"/>
            <a:ext cx="395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marL="285750" indent="-285750">
              <a:lnSpc>
                <a:spcPct val="90000"/>
              </a:lnSpc>
              <a:spcBef>
                <a:spcPct val="50000"/>
              </a:spcBef>
            </a:pPr>
            <a:r>
              <a:rPr lang="en-US" i="1">
                <a:solidFill>
                  <a:schemeClr val="tx2"/>
                </a:solidFill>
                <a:effectLst/>
                <a:latin typeface="Times New Roman" charset="0"/>
                <a:cs typeface="Times New Roman" charset="0"/>
              </a:rPr>
              <a:t>M</a:t>
            </a:r>
          </a:p>
        </p:txBody>
      </p:sp>
      <p:pic>
        <p:nvPicPr>
          <p:cNvPr id="35" name="Picture 8" descr="red 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1473200"/>
            <a:ext cx="460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Rectangle 20"/>
          <p:cNvSpPr>
            <a:spLocks noGrp="1" noChangeArrowheads="1"/>
          </p:cNvSpPr>
          <p:nvPr>
            <p:ph type="title" idx="4294967295"/>
          </p:nvPr>
        </p:nvSpPr>
        <p:spPr>
          <a:xfrm>
            <a:off x="155575" y="0"/>
            <a:ext cx="8839200" cy="588963"/>
          </a:xfrm>
          <a:prstGeom prst="rect">
            <a:avLst/>
          </a:prstGeom>
        </p:spPr>
        <p:txBody>
          <a:bodyPr/>
          <a:lstStyle/>
          <a:p>
            <a:r>
              <a:rPr lang="en-US" dirty="0">
                <a:latin typeface="Trebuchet MS" charset="0"/>
                <a:cs typeface="Arial" charset="0"/>
              </a:rPr>
              <a:t>Clicker </a:t>
            </a:r>
            <a:r>
              <a:rPr lang="en-US" dirty="0" smtClean="0">
                <a:latin typeface="Trebuchet MS" charset="0"/>
                <a:cs typeface="Arial" charset="0"/>
              </a:rPr>
              <a:t>Question 1</a:t>
            </a:r>
            <a:endParaRPr lang="en-US" dirty="0">
              <a:latin typeface="Trebuchet MS" charset="0"/>
              <a:cs typeface="Arial" charset="0"/>
            </a:endParaRPr>
          </a:p>
        </p:txBody>
      </p:sp>
      <p:sp>
        <p:nvSpPr>
          <p:cNvPr id="37" name="Rectangle 6"/>
          <p:cNvSpPr>
            <a:spLocks noChangeArrowheads="1"/>
          </p:cNvSpPr>
          <p:nvPr/>
        </p:nvSpPr>
        <p:spPr bwMode="auto">
          <a:xfrm>
            <a:off x="11113" y="2968625"/>
            <a:ext cx="7594600" cy="95885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Tree>
    <p:extLst>
      <p:ext uri="{BB962C8B-B14F-4D97-AF65-F5344CB8AC3E}">
        <p14:creationId xmlns:p14="http://schemas.microsoft.com/office/powerpoint/2010/main" val="9249692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a:xfrm>
            <a:off x="457200" y="868082"/>
            <a:ext cx="8229600" cy="5347447"/>
          </a:xfrm>
        </p:spPr>
        <p:txBody>
          <a:bodyPr/>
          <a:lstStyle/>
          <a:p>
            <a:r>
              <a:rPr lang="en-US" sz="2800" dirty="0"/>
              <a:t>In which of the following cases is the torque about the shoulder due to the weight of the arm the greatest</a:t>
            </a:r>
            <a:r>
              <a:rPr lang="en-US" sz="2800" dirty="0" smtClean="0"/>
              <a:t>?</a:t>
            </a:r>
          </a:p>
          <a:p>
            <a:endParaRPr lang="en-US" sz="2400" dirty="0"/>
          </a:p>
          <a:p>
            <a:pPr marL="457200" indent="-457200">
              <a:buAutoNum type="alphaUcPeriod"/>
            </a:pPr>
            <a:r>
              <a:rPr lang="en-US" sz="2400" dirty="0" smtClean="0">
                <a:solidFill>
                  <a:srgbClr val="FF0000"/>
                </a:solidFill>
              </a:rPr>
              <a:t>Case 1</a:t>
            </a:r>
          </a:p>
          <a:p>
            <a:pPr marL="457200" indent="-457200">
              <a:buAutoNum type="alphaUcPeriod"/>
            </a:pPr>
            <a:r>
              <a:rPr lang="en-US" sz="2400" dirty="0" smtClean="0"/>
              <a:t>Case 2</a:t>
            </a:r>
          </a:p>
          <a:p>
            <a:pPr marL="457200" indent="-457200">
              <a:buAutoNum type="alphaUcPeriod"/>
            </a:pPr>
            <a:r>
              <a:rPr lang="en-US" sz="2400" dirty="0" smtClean="0">
                <a:solidFill>
                  <a:srgbClr val="008000"/>
                </a:solidFill>
              </a:rPr>
              <a:t>Case 3</a:t>
            </a:r>
          </a:p>
          <a:p>
            <a:pPr marL="457200" indent="-457200">
              <a:buAutoNum type="alphaUcPeriod"/>
            </a:pPr>
            <a:r>
              <a:rPr lang="en-US" sz="2400" dirty="0" smtClean="0"/>
              <a:t>Case </a:t>
            </a:r>
            <a:r>
              <a:rPr lang="en-US" sz="2400" dirty="0" smtClean="0">
                <a:solidFill>
                  <a:srgbClr val="FF0000"/>
                </a:solidFill>
              </a:rPr>
              <a:t>1</a:t>
            </a:r>
            <a:r>
              <a:rPr lang="en-US" sz="2400" dirty="0" smtClean="0"/>
              <a:t> and </a:t>
            </a:r>
            <a:r>
              <a:rPr lang="en-US" sz="2400" dirty="0" smtClean="0">
                <a:solidFill>
                  <a:srgbClr val="008000"/>
                </a:solidFill>
              </a:rPr>
              <a:t>3</a:t>
            </a:r>
          </a:p>
          <a:p>
            <a:pPr marL="457200" indent="-457200">
              <a:buAutoNum type="alphaUcPeriod"/>
            </a:pPr>
            <a:r>
              <a:rPr lang="en-US" sz="2400" dirty="0" smtClean="0"/>
              <a:t>Same for all</a:t>
            </a:r>
            <a:endParaRPr lang="en-US" sz="2400" dirty="0"/>
          </a:p>
          <a:p>
            <a:endParaRPr lang="en-US" sz="2000" dirty="0"/>
          </a:p>
        </p:txBody>
      </p:sp>
      <p:sp>
        <p:nvSpPr>
          <p:cNvPr id="4" name="Oval 3"/>
          <p:cNvSpPr/>
          <p:nvPr/>
        </p:nvSpPr>
        <p:spPr>
          <a:xfrm>
            <a:off x="3664846" y="2269407"/>
            <a:ext cx="1157882" cy="1008392"/>
          </a:xfrm>
          <a:prstGeom prst="ellipse">
            <a:avLst/>
          </a:prstGeom>
          <a:no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a:stCxn id="4" idx="4"/>
          </p:cNvCxnSpPr>
          <p:nvPr/>
        </p:nvCxnSpPr>
        <p:spPr>
          <a:xfrm>
            <a:off x="4243787" y="3277799"/>
            <a:ext cx="0" cy="166198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243787" y="3800669"/>
            <a:ext cx="1064504" cy="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290476" y="4939779"/>
            <a:ext cx="382848"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3963654" y="4939779"/>
            <a:ext cx="280133"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243787" y="3800669"/>
            <a:ext cx="1064504" cy="448174"/>
          </a:xfrm>
          <a:prstGeom prst="line">
            <a:avLst/>
          </a:prstGeom>
          <a:ln>
            <a:solidFill>
              <a:srgbClr val="00800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4243787" y="3277799"/>
            <a:ext cx="1064504" cy="504196"/>
          </a:xfrm>
          <a:prstGeom prst="line">
            <a:avLst/>
          </a:prstGeom>
          <a:ln>
            <a:solidFill>
              <a:srgbClr val="FF0000"/>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308291" y="2997165"/>
            <a:ext cx="1265491" cy="1569660"/>
          </a:xfrm>
          <a:prstGeom prst="rect">
            <a:avLst/>
          </a:prstGeom>
          <a:noFill/>
        </p:spPr>
        <p:txBody>
          <a:bodyPr wrap="none" rtlCol="0">
            <a:spAutoFit/>
          </a:bodyPr>
          <a:lstStyle/>
          <a:p>
            <a:r>
              <a:rPr lang="en-US" sz="3200" dirty="0" smtClean="0">
                <a:solidFill>
                  <a:srgbClr val="FF0000"/>
                </a:solidFill>
              </a:rPr>
              <a:t>Case 1</a:t>
            </a:r>
          </a:p>
          <a:p>
            <a:r>
              <a:rPr lang="en-US" sz="3200" dirty="0" smtClean="0"/>
              <a:t>Case 2</a:t>
            </a:r>
          </a:p>
          <a:p>
            <a:r>
              <a:rPr lang="en-US" sz="3200" dirty="0" smtClean="0">
                <a:solidFill>
                  <a:srgbClr val="008000"/>
                </a:solidFill>
              </a:rPr>
              <a:t>Case 3</a:t>
            </a:r>
          </a:p>
        </p:txBody>
      </p:sp>
      <p:sp>
        <p:nvSpPr>
          <p:cNvPr id="19" name="Text Box 6"/>
          <p:cNvSpPr txBox="1">
            <a:spLocks noChangeArrowheads="1"/>
          </p:cNvSpPr>
          <p:nvPr/>
        </p:nvSpPr>
        <p:spPr bwMode="auto">
          <a:xfrm>
            <a:off x="457200" y="5357525"/>
            <a:ext cx="2460529"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200" i="1" dirty="0">
                <a:solidFill>
                  <a:srgbClr val="000000"/>
                </a:solidFill>
                <a:effectLst/>
                <a:latin typeface="Symbol" charset="0"/>
              </a:rPr>
              <a:t>t</a:t>
            </a:r>
            <a:r>
              <a:rPr lang="en-US" sz="3200" i="1" dirty="0">
                <a:solidFill>
                  <a:srgbClr val="000000"/>
                </a:solidFill>
                <a:effectLst/>
                <a:latin typeface="Times New Roman" charset="0"/>
              </a:rPr>
              <a:t> = </a:t>
            </a:r>
            <a:r>
              <a:rPr lang="en-US" sz="3200" i="1" dirty="0" err="1">
                <a:solidFill>
                  <a:srgbClr val="000000"/>
                </a:solidFill>
                <a:effectLst/>
                <a:latin typeface="Times New Roman" charset="0"/>
              </a:rPr>
              <a:t>rF</a:t>
            </a:r>
            <a:r>
              <a:rPr lang="en-US" sz="3200" i="1" dirty="0">
                <a:solidFill>
                  <a:srgbClr val="000000"/>
                </a:solidFill>
                <a:effectLst/>
                <a:latin typeface="Times New Roman" charset="0"/>
              </a:rPr>
              <a:t> </a:t>
            </a:r>
            <a:r>
              <a:rPr lang="en-US" sz="3200" dirty="0">
                <a:solidFill>
                  <a:srgbClr val="000000"/>
                </a:solidFill>
                <a:effectLst/>
                <a:latin typeface="Times New Roman" charset="0"/>
              </a:rPr>
              <a:t>sin(</a:t>
            </a:r>
            <a:r>
              <a:rPr lang="en-US" sz="3200" i="1" dirty="0">
                <a:solidFill>
                  <a:srgbClr val="000000"/>
                </a:solidFill>
                <a:effectLst/>
                <a:latin typeface="Symbol" charset="0"/>
              </a:rPr>
              <a:t>q</a:t>
            </a:r>
            <a:r>
              <a:rPr lang="en-US" sz="3200" i="1" dirty="0">
                <a:solidFill>
                  <a:srgbClr val="000000"/>
                </a:solidFill>
                <a:effectLst/>
                <a:latin typeface="Times New Roman" charset="0"/>
              </a:rPr>
              <a:t> </a:t>
            </a:r>
            <a:r>
              <a:rPr lang="en-US" sz="3200" dirty="0">
                <a:solidFill>
                  <a:srgbClr val="000000"/>
                </a:solidFill>
                <a:effectLst/>
                <a:latin typeface="Times New Roman" charset="0"/>
              </a:rPr>
              <a:t>)</a:t>
            </a:r>
          </a:p>
        </p:txBody>
      </p:sp>
      <p:sp>
        <p:nvSpPr>
          <p:cNvPr id="20" name="TextBox 19"/>
          <p:cNvSpPr txBox="1"/>
          <p:nvPr/>
        </p:nvSpPr>
        <p:spPr>
          <a:xfrm>
            <a:off x="3996534" y="5788918"/>
            <a:ext cx="3326953" cy="584776"/>
          </a:xfrm>
          <a:prstGeom prst="rect">
            <a:avLst/>
          </a:prstGeom>
          <a:noFill/>
        </p:spPr>
        <p:txBody>
          <a:bodyPr wrap="none" rtlCol="0">
            <a:spAutoFit/>
          </a:bodyPr>
          <a:lstStyle/>
          <a:p>
            <a:r>
              <a:rPr lang="en-US" sz="3200" dirty="0" smtClean="0"/>
              <a:t>Radius same for all</a:t>
            </a:r>
          </a:p>
        </p:txBody>
      </p:sp>
      <p:pic>
        <p:nvPicPr>
          <p:cNvPr id="21" name="Picture 20"/>
          <p:cNvPicPr>
            <a:picLocks noChangeAspect="1"/>
          </p:cNvPicPr>
          <p:nvPr/>
        </p:nvPicPr>
        <p:blipFill>
          <a:blip r:embed="rId2"/>
          <a:stretch>
            <a:fillRect/>
          </a:stretch>
        </p:blipFill>
        <p:spPr>
          <a:xfrm>
            <a:off x="6573782" y="2997165"/>
            <a:ext cx="2272098" cy="1705172"/>
          </a:xfrm>
          <a:prstGeom prst="rect">
            <a:avLst/>
          </a:prstGeom>
        </p:spPr>
      </p:pic>
    </p:spTree>
    <p:extLst>
      <p:ext uri="{BB962C8B-B14F-4D97-AF65-F5344CB8AC3E}">
        <p14:creationId xmlns:p14="http://schemas.microsoft.com/office/powerpoint/2010/main" val="21044698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p:txBody>
          <a:bodyPr/>
          <a:lstStyle/>
          <a:p>
            <a:pPr marL="0" indent="0">
              <a:buNone/>
            </a:pPr>
            <a:r>
              <a:rPr lang="en-US" sz="2800" dirty="0"/>
              <a:t>In which of the following cases is the torque about the shoulder due to the weight of the arm the greatest?</a:t>
            </a:r>
          </a:p>
          <a:p>
            <a:endParaRPr lang="en-US" dirty="0"/>
          </a:p>
        </p:txBody>
      </p:sp>
      <p:sp>
        <p:nvSpPr>
          <p:cNvPr id="12" name="Oval 11"/>
          <p:cNvSpPr/>
          <p:nvPr/>
        </p:nvSpPr>
        <p:spPr>
          <a:xfrm>
            <a:off x="2142343" y="2269407"/>
            <a:ext cx="1157882" cy="1008392"/>
          </a:xfrm>
          <a:prstGeom prst="ellipse">
            <a:avLst/>
          </a:prstGeom>
          <a:no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a:stCxn id="12" idx="4"/>
          </p:cNvCxnSpPr>
          <p:nvPr/>
        </p:nvCxnSpPr>
        <p:spPr>
          <a:xfrm>
            <a:off x="2721284" y="3277799"/>
            <a:ext cx="0" cy="166198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767973" y="4939779"/>
            <a:ext cx="382848"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2441151" y="4939779"/>
            <a:ext cx="280133"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2721284" y="2269407"/>
            <a:ext cx="2787994" cy="1512588"/>
          </a:xfrm>
          <a:prstGeom prst="line">
            <a:avLst/>
          </a:prstGeom>
          <a:ln>
            <a:solidFill>
              <a:srgbClr val="FF000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4127290" y="3039968"/>
            <a:ext cx="0" cy="1484053"/>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835362" y="4647391"/>
            <a:ext cx="549750" cy="584776"/>
          </a:xfrm>
          <a:prstGeom prst="rect">
            <a:avLst/>
          </a:prstGeom>
          <a:noFill/>
        </p:spPr>
        <p:txBody>
          <a:bodyPr wrap="none" rtlCol="0">
            <a:spAutoFit/>
          </a:bodyPr>
          <a:lstStyle/>
          <a:p>
            <a:r>
              <a:rPr lang="en-US" sz="3200" dirty="0" smtClean="0"/>
              <a:t>W</a:t>
            </a:r>
          </a:p>
        </p:txBody>
      </p:sp>
      <p:cxnSp>
        <p:nvCxnSpPr>
          <p:cNvPr id="34" name="Straight Arrow Connector 33"/>
          <p:cNvCxnSpPr/>
          <p:nvPr/>
        </p:nvCxnSpPr>
        <p:spPr>
          <a:xfrm>
            <a:off x="4127290" y="3039968"/>
            <a:ext cx="702788" cy="1142992"/>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37" name="Arc 36"/>
          <p:cNvSpPr/>
          <p:nvPr/>
        </p:nvSpPr>
        <p:spPr>
          <a:xfrm>
            <a:off x="3300225" y="2787889"/>
            <a:ext cx="1344638" cy="1239668"/>
          </a:xfrm>
          <a:prstGeom prst="arc">
            <a:avLst>
              <a:gd name="adj1" fmla="val 1510134"/>
              <a:gd name="adj2" fmla="val 4756226"/>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8" name="TextBox 37"/>
          <p:cNvSpPr txBox="1"/>
          <p:nvPr/>
        </p:nvSpPr>
        <p:spPr>
          <a:xfrm>
            <a:off x="4142331" y="3551162"/>
            <a:ext cx="348323" cy="461665"/>
          </a:xfrm>
          <a:prstGeom prst="rect">
            <a:avLst/>
          </a:prstGeom>
          <a:noFill/>
        </p:spPr>
        <p:txBody>
          <a:bodyPr wrap="none" rtlCol="0">
            <a:spAutoFit/>
          </a:bodyPr>
          <a:lstStyle/>
          <a:p>
            <a:r>
              <a:rPr lang="en-US" sz="2400" dirty="0" err="1" smtClean="0"/>
              <a:t>θ</a:t>
            </a:r>
            <a:endParaRPr lang="en-US" sz="2400" dirty="0" smtClean="0"/>
          </a:p>
        </p:txBody>
      </p:sp>
      <p:sp>
        <p:nvSpPr>
          <p:cNvPr id="39" name="TextBox 38"/>
          <p:cNvSpPr txBox="1"/>
          <p:nvPr/>
        </p:nvSpPr>
        <p:spPr>
          <a:xfrm>
            <a:off x="4830078" y="3909246"/>
            <a:ext cx="1036286" cy="584776"/>
          </a:xfrm>
          <a:prstGeom prst="rect">
            <a:avLst/>
          </a:prstGeom>
          <a:noFill/>
        </p:spPr>
        <p:txBody>
          <a:bodyPr wrap="none" rtlCol="0">
            <a:spAutoFit/>
          </a:bodyPr>
          <a:lstStyle/>
          <a:p>
            <a:r>
              <a:rPr lang="en-US" sz="3200" dirty="0" err="1" smtClean="0"/>
              <a:t>W</a:t>
            </a:r>
            <a:r>
              <a:rPr lang="en-US" sz="2000" dirty="0" err="1" smtClean="0"/>
              <a:t>perp</a:t>
            </a:r>
            <a:endParaRPr lang="en-US" sz="2000" dirty="0" smtClean="0"/>
          </a:p>
        </p:txBody>
      </p:sp>
      <p:sp>
        <p:nvSpPr>
          <p:cNvPr id="40" name="TextBox 39"/>
          <p:cNvSpPr txBox="1"/>
          <p:nvPr/>
        </p:nvSpPr>
        <p:spPr>
          <a:xfrm>
            <a:off x="5509278" y="5232167"/>
            <a:ext cx="1823736" cy="584776"/>
          </a:xfrm>
          <a:prstGeom prst="rect">
            <a:avLst/>
          </a:prstGeom>
          <a:noFill/>
        </p:spPr>
        <p:txBody>
          <a:bodyPr wrap="none" rtlCol="0">
            <a:spAutoFit/>
          </a:bodyPr>
          <a:lstStyle/>
          <a:p>
            <a:r>
              <a:rPr lang="en-US" sz="3200" dirty="0" smtClean="0"/>
              <a:t>W &gt; </a:t>
            </a:r>
            <a:r>
              <a:rPr lang="en-US" sz="3200" dirty="0" err="1" smtClean="0"/>
              <a:t>W</a:t>
            </a:r>
            <a:r>
              <a:rPr lang="en-US" sz="3200" baseline="-25000" dirty="0" err="1" smtClean="0"/>
              <a:t>perp</a:t>
            </a:r>
            <a:endParaRPr lang="en-US" sz="3200" dirty="0" smtClean="0"/>
          </a:p>
        </p:txBody>
      </p:sp>
    </p:spTree>
    <p:extLst>
      <p:ext uri="{BB962C8B-B14F-4D97-AF65-F5344CB8AC3E}">
        <p14:creationId xmlns:p14="http://schemas.microsoft.com/office/powerpoint/2010/main" val="1583778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animBg="1"/>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p:txBody>
          <a:bodyPr/>
          <a:lstStyle/>
          <a:p>
            <a:pPr marL="0" indent="0">
              <a:buNone/>
            </a:pPr>
            <a:r>
              <a:rPr lang="en-US" sz="2800" dirty="0"/>
              <a:t>In which of the following cases is the torque about the shoulder due to the weight of the arm the greatest?</a:t>
            </a:r>
          </a:p>
          <a:p>
            <a:endParaRPr lang="en-US" dirty="0"/>
          </a:p>
        </p:txBody>
      </p:sp>
      <p:sp>
        <p:nvSpPr>
          <p:cNvPr id="12" name="Oval 11"/>
          <p:cNvSpPr/>
          <p:nvPr/>
        </p:nvSpPr>
        <p:spPr>
          <a:xfrm>
            <a:off x="2142343" y="2269407"/>
            <a:ext cx="1157882" cy="1008392"/>
          </a:xfrm>
          <a:prstGeom prst="ellipse">
            <a:avLst/>
          </a:prstGeom>
          <a:no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a:stCxn id="12" idx="4"/>
          </p:cNvCxnSpPr>
          <p:nvPr/>
        </p:nvCxnSpPr>
        <p:spPr>
          <a:xfrm>
            <a:off x="2721284" y="3277799"/>
            <a:ext cx="0" cy="166198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767973" y="4939779"/>
            <a:ext cx="382848"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2441151" y="4939779"/>
            <a:ext cx="280133"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721284" y="3781995"/>
            <a:ext cx="2787994" cy="0"/>
          </a:xfrm>
          <a:prstGeom prst="line">
            <a:avLst/>
          </a:prstGeom>
          <a:ln>
            <a:solidFill>
              <a:srgbClr val="00000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a:off x="4127290" y="3783045"/>
            <a:ext cx="0" cy="1484053"/>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835362" y="5267098"/>
            <a:ext cx="549750" cy="584776"/>
          </a:xfrm>
          <a:prstGeom prst="rect">
            <a:avLst/>
          </a:prstGeom>
          <a:noFill/>
        </p:spPr>
        <p:txBody>
          <a:bodyPr wrap="none" rtlCol="0">
            <a:spAutoFit/>
          </a:bodyPr>
          <a:lstStyle/>
          <a:p>
            <a:r>
              <a:rPr lang="en-US" sz="3200" dirty="0" smtClean="0"/>
              <a:t>W</a:t>
            </a:r>
          </a:p>
        </p:txBody>
      </p:sp>
      <p:sp>
        <p:nvSpPr>
          <p:cNvPr id="40" name="TextBox 39"/>
          <p:cNvSpPr txBox="1"/>
          <p:nvPr/>
        </p:nvSpPr>
        <p:spPr>
          <a:xfrm>
            <a:off x="5509278" y="5232167"/>
            <a:ext cx="1823736" cy="584776"/>
          </a:xfrm>
          <a:prstGeom prst="rect">
            <a:avLst/>
          </a:prstGeom>
          <a:noFill/>
        </p:spPr>
        <p:txBody>
          <a:bodyPr wrap="none" rtlCol="0">
            <a:spAutoFit/>
          </a:bodyPr>
          <a:lstStyle/>
          <a:p>
            <a:r>
              <a:rPr lang="en-US" sz="3200" dirty="0" smtClean="0"/>
              <a:t>W = </a:t>
            </a:r>
            <a:r>
              <a:rPr lang="en-US" sz="3200" dirty="0" err="1" smtClean="0"/>
              <a:t>W</a:t>
            </a:r>
            <a:r>
              <a:rPr lang="en-US" sz="3200" baseline="-25000" dirty="0" err="1" smtClean="0"/>
              <a:t>perp</a:t>
            </a:r>
            <a:endParaRPr lang="en-US" sz="3200" dirty="0" smtClean="0"/>
          </a:p>
        </p:txBody>
      </p:sp>
    </p:spTree>
    <p:extLst>
      <p:ext uri="{BB962C8B-B14F-4D97-AF65-F5344CB8AC3E}">
        <p14:creationId xmlns:p14="http://schemas.microsoft.com/office/powerpoint/2010/main" val="23583630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a:xfrm>
            <a:off x="457200" y="868082"/>
            <a:ext cx="8229600" cy="5347447"/>
          </a:xfrm>
        </p:spPr>
        <p:txBody>
          <a:bodyPr/>
          <a:lstStyle/>
          <a:p>
            <a:r>
              <a:rPr lang="en-US" sz="2800" dirty="0"/>
              <a:t>In which of the following cases is the torque about the shoulder due to the weight of the arm the greatest</a:t>
            </a:r>
            <a:r>
              <a:rPr lang="en-US" sz="2800" dirty="0" smtClean="0"/>
              <a:t>?</a:t>
            </a:r>
          </a:p>
          <a:p>
            <a:endParaRPr lang="en-US" sz="2400" dirty="0"/>
          </a:p>
          <a:p>
            <a:pPr marL="457200" indent="-457200">
              <a:buAutoNum type="alphaUcPeriod"/>
            </a:pPr>
            <a:r>
              <a:rPr lang="en-US" sz="2400" dirty="0" smtClean="0">
                <a:solidFill>
                  <a:srgbClr val="FF0000"/>
                </a:solidFill>
              </a:rPr>
              <a:t>Case 1</a:t>
            </a:r>
          </a:p>
          <a:p>
            <a:pPr marL="457200" indent="-457200">
              <a:buAutoNum type="alphaUcPeriod"/>
            </a:pPr>
            <a:r>
              <a:rPr lang="en-US" sz="2400" dirty="0" smtClean="0"/>
              <a:t>Case 2</a:t>
            </a:r>
          </a:p>
          <a:p>
            <a:pPr marL="457200" indent="-457200">
              <a:buAutoNum type="alphaUcPeriod"/>
            </a:pPr>
            <a:r>
              <a:rPr lang="en-US" sz="2400" dirty="0" smtClean="0">
                <a:solidFill>
                  <a:srgbClr val="008000"/>
                </a:solidFill>
              </a:rPr>
              <a:t>Case 3</a:t>
            </a:r>
          </a:p>
          <a:p>
            <a:pPr marL="457200" indent="-457200">
              <a:buAutoNum type="alphaUcPeriod"/>
            </a:pPr>
            <a:r>
              <a:rPr lang="en-US" sz="2400" dirty="0" smtClean="0"/>
              <a:t>Case </a:t>
            </a:r>
            <a:r>
              <a:rPr lang="en-US" sz="2400" dirty="0" smtClean="0">
                <a:solidFill>
                  <a:srgbClr val="FF0000"/>
                </a:solidFill>
              </a:rPr>
              <a:t>1</a:t>
            </a:r>
            <a:r>
              <a:rPr lang="en-US" sz="2400" dirty="0" smtClean="0"/>
              <a:t> and </a:t>
            </a:r>
            <a:r>
              <a:rPr lang="en-US" sz="2400" dirty="0" smtClean="0">
                <a:solidFill>
                  <a:srgbClr val="008000"/>
                </a:solidFill>
              </a:rPr>
              <a:t>3</a:t>
            </a:r>
          </a:p>
          <a:p>
            <a:pPr marL="457200" indent="-457200">
              <a:buAutoNum type="alphaUcPeriod"/>
            </a:pPr>
            <a:r>
              <a:rPr lang="en-US" sz="2400" dirty="0" smtClean="0"/>
              <a:t>Same for all</a:t>
            </a:r>
            <a:endParaRPr lang="en-US" sz="2400" dirty="0"/>
          </a:p>
          <a:p>
            <a:endParaRPr lang="en-US" sz="2000" dirty="0"/>
          </a:p>
        </p:txBody>
      </p:sp>
      <p:sp>
        <p:nvSpPr>
          <p:cNvPr id="4" name="Oval 3"/>
          <p:cNvSpPr/>
          <p:nvPr/>
        </p:nvSpPr>
        <p:spPr>
          <a:xfrm>
            <a:off x="5028159" y="2269407"/>
            <a:ext cx="1157882" cy="1008392"/>
          </a:xfrm>
          <a:prstGeom prst="ellipse">
            <a:avLst/>
          </a:prstGeom>
          <a:no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a:stCxn id="4" idx="4"/>
          </p:cNvCxnSpPr>
          <p:nvPr/>
        </p:nvCxnSpPr>
        <p:spPr>
          <a:xfrm>
            <a:off x="5607100" y="3277799"/>
            <a:ext cx="0" cy="166198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5607100" y="3800669"/>
            <a:ext cx="1064504" cy="0"/>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5653789" y="4939779"/>
            <a:ext cx="382848"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5326967" y="4939779"/>
            <a:ext cx="280133" cy="82165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5607100" y="3800669"/>
            <a:ext cx="1064504" cy="448174"/>
          </a:xfrm>
          <a:prstGeom prst="line">
            <a:avLst/>
          </a:prstGeom>
          <a:ln>
            <a:solidFill>
              <a:srgbClr val="008000"/>
            </a:solidFill>
            <a:headEnd type="none"/>
            <a:tailEnd type="non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V="1">
            <a:off x="5607100" y="3277799"/>
            <a:ext cx="1064504" cy="504196"/>
          </a:xfrm>
          <a:prstGeom prst="line">
            <a:avLst/>
          </a:prstGeom>
          <a:ln>
            <a:solidFill>
              <a:srgbClr val="FF0000"/>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671604" y="2997165"/>
            <a:ext cx="1265491" cy="1569660"/>
          </a:xfrm>
          <a:prstGeom prst="rect">
            <a:avLst/>
          </a:prstGeom>
          <a:noFill/>
        </p:spPr>
        <p:txBody>
          <a:bodyPr wrap="none" rtlCol="0">
            <a:spAutoFit/>
          </a:bodyPr>
          <a:lstStyle/>
          <a:p>
            <a:r>
              <a:rPr lang="en-US" sz="3200" dirty="0" smtClean="0">
                <a:solidFill>
                  <a:srgbClr val="FF0000"/>
                </a:solidFill>
              </a:rPr>
              <a:t>Case 1</a:t>
            </a:r>
          </a:p>
          <a:p>
            <a:r>
              <a:rPr lang="en-US" sz="3200" dirty="0" smtClean="0"/>
              <a:t>Case 2</a:t>
            </a:r>
          </a:p>
          <a:p>
            <a:r>
              <a:rPr lang="en-US" sz="3200" dirty="0" smtClean="0">
                <a:solidFill>
                  <a:srgbClr val="008000"/>
                </a:solidFill>
              </a:rPr>
              <a:t>Case 3</a:t>
            </a:r>
          </a:p>
        </p:txBody>
      </p:sp>
      <p:sp>
        <p:nvSpPr>
          <p:cNvPr id="5" name="TextBox 4"/>
          <p:cNvSpPr txBox="1"/>
          <p:nvPr/>
        </p:nvSpPr>
        <p:spPr>
          <a:xfrm>
            <a:off x="764700" y="4772749"/>
            <a:ext cx="4562267" cy="584776"/>
          </a:xfrm>
          <a:prstGeom prst="rect">
            <a:avLst/>
          </a:prstGeom>
          <a:noFill/>
        </p:spPr>
        <p:txBody>
          <a:bodyPr wrap="none" rtlCol="0">
            <a:spAutoFit/>
          </a:bodyPr>
          <a:lstStyle/>
          <a:p>
            <a:r>
              <a:rPr lang="en-US" sz="3200" dirty="0" smtClean="0"/>
              <a:t>More force, more Torque!</a:t>
            </a:r>
          </a:p>
        </p:txBody>
      </p:sp>
      <p:sp>
        <p:nvSpPr>
          <p:cNvPr id="8" name="Snip Same Side Corner Rectangle 7"/>
          <p:cNvSpPr/>
          <p:nvPr/>
        </p:nvSpPr>
        <p:spPr>
          <a:xfrm>
            <a:off x="457200" y="2745067"/>
            <a:ext cx="1615782" cy="392153"/>
          </a:xfrm>
          <a:prstGeom prst="snip2Same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7260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0"/>
          <p:cNvSpPr>
            <a:spLocks noGrp="1"/>
          </p:cNvSpPr>
          <p:nvPr>
            <p:ph type="title" idx="4294967295"/>
          </p:nvPr>
        </p:nvSpPr>
        <p:spPr>
          <a:xfrm>
            <a:off x="155575" y="0"/>
            <a:ext cx="8839200" cy="588963"/>
          </a:xfrm>
          <a:prstGeom prst="rect">
            <a:avLst/>
          </a:prstGeom>
        </p:spPr>
        <p:txBody>
          <a:bodyPr/>
          <a:lstStyle/>
          <a:p>
            <a:pPr eaLnBrk="1" hangingPunct="1"/>
            <a:r>
              <a:rPr lang="en-US">
                <a:latin typeface="Trebuchet MS" charset="0"/>
                <a:cs typeface="Arial" charset="0"/>
              </a:rPr>
              <a:t>Angular Momentum</a:t>
            </a:r>
          </a:p>
        </p:txBody>
      </p:sp>
      <p:sp>
        <p:nvSpPr>
          <p:cNvPr id="5" name="Text Box 21"/>
          <p:cNvSpPr txBox="1">
            <a:spLocks noChangeArrowheads="1"/>
          </p:cNvSpPr>
          <p:nvPr/>
        </p:nvSpPr>
        <p:spPr bwMode="auto">
          <a:xfrm>
            <a:off x="1143000" y="2209800"/>
            <a:ext cx="5918200" cy="400050"/>
          </a:xfrm>
          <a:prstGeom prst="rect">
            <a:avLst/>
          </a:prstGeom>
          <a:noFill/>
          <a:ln>
            <a:noFill/>
          </a:ln>
          <a:effectLst/>
          <a:extLst/>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lnSpc>
                <a:spcPct val="80000"/>
              </a:lnSpc>
              <a:spcBef>
                <a:spcPct val="20000"/>
              </a:spcBef>
              <a:defRPr/>
            </a:pPr>
            <a:r>
              <a:rPr lang="en-US" sz="2400" dirty="0" smtClean="0">
                <a:solidFill>
                  <a:srgbClr val="000000"/>
                </a:solidFill>
                <a:effectLst/>
                <a:latin typeface="Calibri" charset="0"/>
              </a:rPr>
              <a:t>What is the rotational version of Momentum? </a:t>
            </a:r>
            <a:endParaRPr lang="en-US" sz="2400" dirty="0" smtClean="0">
              <a:solidFill>
                <a:srgbClr val="000000"/>
              </a:solidFill>
              <a:effectLst>
                <a:outerShdw blurRad="38100" dist="38100" dir="2700000" algn="tl">
                  <a:srgbClr val="DDDDDD"/>
                </a:outerShdw>
              </a:effectLst>
              <a:latin typeface="Calibri" charset="0"/>
            </a:endParaRPr>
          </a:p>
        </p:txBody>
      </p:sp>
      <p:grpSp>
        <p:nvGrpSpPr>
          <p:cNvPr id="7" name="Group 26"/>
          <p:cNvGrpSpPr>
            <a:grpSpLocks/>
          </p:cNvGrpSpPr>
          <p:nvPr/>
        </p:nvGrpSpPr>
        <p:grpSpPr bwMode="auto">
          <a:xfrm>
            <a:off x="533400" y="1371600"/>
            <a:ext cx="7353300" cy="503238"/>
            <a:chOff x="423863" y="3506788"/>
            <a:chExt cx="7353300" cy="502934"/>
          </a:xfrm>
        </p:grpSpPr>
        <p:sp>
          <p:nvSpPr>
            <p:cNvPr id="8" name="Rectangle 14"/>
            <p:cNvSpPr>
              <a:spLocks noChangeArrowheads="1"/>
            </p:cNvSpPr>
            <p:nvPr/>
          </p:nvSpPr>
          <p:spPr bwMode="auto">
            <a:xfrm>
              <a:off x="423863" y="3581356"/>
              <a:ext cx="5902325" cy="428366"/>
            </a:xfrm>
            <a:prstGeom prst="rect">
              <a:avLst/>
            </a:prstGeom>
            <a:noFill/>
            <a:ln>
              <a:noFill/>
            </a:ln>
            <a:effectLst/>
            <a:extLst/>
          </p:spPr>
          <p:txBody>
            <a:bodyPr wrap="none" lIns="90488" tIns="44450" rIns="90488" bIns="44450">
              <a:spAutoFit/>
            </a:bodyPr>
            <a:lstStyle/>
            <a:p>
              <a:pPr marL="285750" indent="-285750">
                <a:lnSpc>
                  <a:spcPct val="90000"/>
                </a:lnSpc>
                <a:spcBef>
                  <a:spcPct val="30000"/>
                </a:spcBef>
                <a:buClr>
                  <a:schemeClr val="accent1"/>
                </a:buClr>
                <a:buSzPct val="75000"/>
                <a:buFont typeface="Monotype Sorts" charset="2"/>
                <a:buNone/>
                <a:defRPr/>
              </a:pPr>
              <a:r>
                <a:rPr lang="en-US" sz="2400">
                  <a:solidFill>
                    <a:schemeClr val="tx2"/>
                  </a:solidFill>
                  <a:effectLst/>
                  <a:latin typeface="Calibri" charset="0"/>
                  <a:ea typeface="Arial" charset="0"/>
                  <a:cs typeface="Arial" charset="0"/>
                </a:rPr>
                <a:t>The rotational analogue of force</a:t>
              </a:r>
              <a:r>
                <a:rPr lang="en-US" sz="2400" b="1" i="1">
                  <a:solidFill>
                    <a:schemeClr val="tx2"/>
                  </a:solidFill>
                  <a:effectLst>
                    <a:outerShdw blurRad="38100" dist="38100" dir="2700000" algn="tl">
                      <a:srgbClr val="DDDDDD"/>
                    </a:outerShdw>
                  </a:effectLst>
                  <a:latin typeface="Calibri" charset="0"/>
                  <a:ea typeface="Arial" charset="0"/>
                  <a:cs typeface="Arial" charset="0"/>
                </a:rPr>
                <a:t> </a:t>
              </a:r>
              <a:r>
                <a:rPr lang="en-US" sz="2400" i="1">
                  <a:solidFill>
                    <a:schemeClr val="tx2"/>
                  </a:solidFill>
                  <a:effectLst>
                    <a:outerShdw blurRad="38100" dist="38100" dir="2700000" algn="tl">
                      <a:srgbClr val="DDDDDD"/>
                    </a:outerShdw>
                  </a:effectLst>
                  <a:latin typeface="Calibri" charset="0"/>
                  <a:ea typeface="Arial" charset="0"/>
                  <a:cs typeface="Arial" charset="0"/>
                </a:rPr>
                <a:t>(</a:t>
              </a:r>
              <a:r>
                <a:rPr lang="en-US" sz="2400" i="1">
                  <a:solidFill>
                    <a:srgbClr val="000000"/>
                  </a:solidFill>
                  <a:effectLst/>
                  <a:latin typeface="Times New Roman" charset="0"/>
                  <a:ea typeface="Times New Roman" charset="0"/>
                  <a:cs typeface="Times New Roman" charset="0"/>
                </a:rPr>
                <a:t>F)</a:t>
              </a:r>
              <a:r>
                <a:rPr lang="en-US" sz="2400" b="1" i="1">
                  <a:solidFill>
                    <a:schemeClr val="tx2"/>
                  </a:solidFill>
                  <a:effectLst>
                    <a:outerShdw blurRad="38100" dist="38100" dir="2700000" algn="tl">
                      <a:srgbClr val="DDDDDD"/>
                    </a:outerShdw>
                  </a:effectLst>
                  <a:latin typeface="Calibri" charset="0"/>
                  <a:ea typeface="Arial" charset="0"/>
                  <a:cs typeface="Arial" charset="0"/>
                </a:rPr>
                <a:t> </a:t>
              </a:r>
              <a:r>
                <a:rPr lang="en-US" sz="2400">
                  <a:solidFill>
                    <a:schemeClr val="tx2"/>
                  </a:solidFill>
                  <a:effectLst/>
                  <a:latin typeface="Calibri" charset="0"/>
                  <a:ea typeface="Arial" charset="0"/>
                  <a:cs typeface="Arial" charset="0"/>
                </a:rPr>
                <a:t>is torque:</a:t>
              </a:r>
            </a:p>
          </p:txBody>
        </p:sp>
        <p:graphicFrame>
          <p:nvGraphicFramePr>
            <p:cNvPr id="9" name="Object 5"/>
            <p:cNvGraphicFramePr>
              <a:graphicFrameLocks noChangeAspect="1"/>
            </p:cNvGraphicFramePr>
            <p:nvPr/>
          </p:nvGraphicFramePr>
          <p:xfrm>
            <a:off x="6569075" y="3506788"/>
            <a:ext cx="1208088" cy="392112"/>
          </p:xfrm>
          <a:graphic>
            <a:graphicData uri="http://schemas.openxmlformats.org/presentationml/2006/ole">
              <mc:AlternateContent xmlns:mc="http://schemas.openxmlformats.org/markup-compatibility/2006">
                <mc:Choice xmlns:v="urn:schemas-microsoft-com:vml" Requires="v">
                  <p:oleObj spid="_x0000_s37914" name="Equation" r:id="rId3" imgW="431800" imgH="139700" progId="Equation.3">
                    <p:embed/>
                  </p:oleObj>
                </mc:Choice>
                <mc:Fallback>
                  <p:oleObj name="Equation" r:id="rId3" imgW="431800" imgH="139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9075" y="3506788"/>
                          <a:ext cx="1208088" cy="39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grpSp>
        <p:nvGrpSpPr>
          <p:cNvPr id="10" name="Group 29"/>
          <p:cNvGrpSpPr>
            <a:grpSpLocks/>
          </p:cNvGrpSpPr>
          <p:nvPr/>
        </p:nvGrpSpPr>
        <p:grpSpPr bwMode="auto">
          <a:xfrm>
            <a:off x="457200" y="3048000"/>
            <a:ext cx="7043738" cy="1147763"/>
            <a:chOff x="452438" y="4229100"/>
            <a:chExt cx="7042945" cy="1147762"/>
          </a:xfrm>
        </p:grpSpPr>
        <p:sp>
          <p:nvSpPr>
            <p:cNvPr id="11" name="Rectangle 18"/>
            <p:cNvSpPr>
              <a:spLocks noChangeArrowheads="1"/>
            </p:cNvSpPr>
            <p:nvPr/>
          </p:nvSpPr>
          <p:spPr bwMode="auto">
            <a:xfrm>
              <a:off x="452438" y="4229100"/>
              <a:ext cx="7042945" cy="1093120"/>
            </a:xfrm>
            <a:prstGeom prst="rect">
              <a:avLst/>
            </a:prstGeom>
            <a:noFill/>
            <a:ln w="12700">
              <a:noFill/>
              <a:miter lim="800000"/>
              <a:headEnd/>
              <a:tailEnd/>
            </a:ln>
          </p:spPr>
          <p:txBody>
            <a:bodyPr wrap="none" lIns="90488" tIns="44450" rIns="90488" bIns="44450">
              <a:spAutoFit/>
            </a:bodyPr>
            <a:lstStyle/>
            <a:p>
              <a:pPr>
                <a:lnSpc>
                  <a:spcPct val="90000"/>
                </a:lnSpc>
                <a:spcBef>
                  <a:spcPct val="30000"/>
                </a:spcBef>
                <a:buClr>
                  <a:schemeClr val="accent1"/>
                </a:buClr>
                <a:buSzPct val="75000"/>
                <a:buFont typeface="Monotype Sorts" charset="2"/>
                <a:buNone/>
                <a:defRPr/>
              </a:pPr>
              <a:r>
                <a:rPr lang="en-US" sz="2400" dirty="0">
                  <a:solidFill>
                    <a:schemeClr val="tx2"/>
                  </a:solidFill>
                  <a:effectLst/>
                  <a:latin typeface="Calibri" charset="0"/>
                  <a:ea typeface="Arial" charset="0"/>
                  <a:cs typeface="Arial" charset="0"/>
                </a:rPr>
                <a:t>Define the rotational analogue of momentum (</a:t>
              </a:r>
              <a:r>
                <a:rPr lang="en-US" sz="2400" i="1" dirty="0">
                  <a:solidFill>
                    <a:srgbClr val="000000"/>
                  </a:solidFill>
                  <a:effectLst/>
                  <a:latin typeface="Times New Roman" charset="0"/>
                  <a:ea typeface="Times New Roman" charset="0"/>
                  <a:cs typeface="Times New Roman" charset="0"/>
                </a:rPr>
                <a:t>P)</a:t>
              </a:r>
              <a:r>
                <a:rPr lang="en-US" sz="2400" dirty="0">
                  <a:solidFill>
                    <a:srgbClr val="000000"/>
                  </a:solidFill>
                  <a:effectLst/>
                  <a:latin typeface="Calibri" charset="0"/>
                  <a:ea typeface="Arial" charset="0"/>
                  <a:cs typeface="Arial" charset="0"/>
                </a:rPr>
                <a:t> </a:t>
              </a:r>
              <a:r>
                <a:rPr lang="en-US" sz="2400" dirty="0">
                  <a:solidFill>
                    <a:schemeClr val="tx2"/>
                  </a:solidFill>
                  <a:effectLst/>
                  <a:latin typeface="Calibri" charset="0"/>
                  <a:ea typeface="Arial" charset="0"/>
                  <a:cs typeface="Arial" charset="0"/>
                </a:rPr>
                <a:t>to be</a:t>
              </a:r>
              <a:br>
                <a:rPr lang="en-US" sz="2400" dirty="0">
                  <a:solidFill>
                    <a:schemeClr val="tx2"/>
                  </a:solidFill>
                  <a:effectLst/>
                  <a:latin typeface="Calibri" charset="0"/>
                  <a:ea typeface="Arial" charset="0"/>
                  <a:cs typeface="Arial" charset="0"/>
                </a:rPr>
              </a:br>
              <a:r>
                <a:rPr lang="en-US" sz="2400" dirty="0">
                  <a:solidFill>
                    <a:schemeClr val="tx2"/>
                  </a:solidFill>
                  <a:effectLst/>
                  <a:latin typeface="Calibri" charset="0"/>
                  <a:ea typeface="Arial" charset="0"/>
                  <a:cs typeface="Arial" charset="0"/>
                </a:rPr>
                <a:t> </a:t>
              </a:r>
              <a:br>
                <a:rPr lang="en-US" sz="2400" dirty="0">
                  <a:solidFill>
                    <a:schemeClr val="tx2"/>
                  </a:solidFill>
                  <a:effectLst/>
                  <a:latin typeface="Calibri" charset="0"/>
                  <a:ea typeface="Arial" charset="0"/>
                  <a:cs typeface="Arial" charset="0"/>
                </a:rPr>
              </a:br>
              <a:r>
                <a:rPr lang="en-US" sz="2400" dirty="0">
                  <a:solidFill>
                    <a:schemeClr val="tx2"/>
                  </a:solidFill>
                  <a:effectLst/>
                  <a:latin typeface="Calibri" charset="0"/>
                  <a:ea typeface="Arial" charset="0"/>
                  <a:cs typeface="Arial" charset="0"/>
                </a:rPr>
                <a:t>	</a:t>
              </a:r>
              <a:r>
                <a:rPr lang="en-US" sz="2400" dirty="0">
                  <a:ln>
                    <a:solidFill>
                      <a:srgbClr val="000000"/>
                    </a:solidFill>
                  </a:ln>
                  <a:solidFill>
                    <a:srgbClr val="2D6F9E"/>
                  </a:solidFill>
                  <a:effectLst/>
                  <a:latin typeface="Calibri" charset="0"/>
                  <a:ea typeface="Arial" charset="0"/>
                  <a:cs typeface="Arial" charset="0"/>
                </a:rPr>
                <a:t>Angular Momentum</a:t>
              </a:r>
              <a:r>
                <a:rPr lang="en-US" sz="2400" dirty="0">
                  <a:ln>
                    <a:solidFill>
                      <a:srgbClr val="000000"/>
                    </a:solidFill>
                  </a:ln>
                  <a:solidFill>
                    <a:schemeClr val="tx2"/>
                  </a:solidFill>
                  <a:effectLst/>
                  <a:latin typeface="Calibri" charset="0"/>
                  <a:ea typeface="Arial" charset="0"/>
                  <a:cs typeface="Arial" charset="0"/>
                </a:rPr>
                <a:t>:</a:t>
              </a:r>
            </a:p>
          </p:txBody>
        </p:sp>
        <p:graphicFrame>
          <p:nvGraphicFramePr>
            <p:cNvPr id="12" name="Object 29"/>
            <p:cNvGraphicFramePr>
              <a:graphicFrameLocks noChangeAspect="1"/>
            </p:cNvGraphicFramePr>
            <p:nvPr/>
          </p:nvGraphicFramePr>
          <p:xfrm>
            <a:off x="4948238" y="4914900"/>
            <a:ext cx="1243012" cy="461962"/>
          </p:xfrm>
          <a:graphic>
            <a:graphicData uri="http://schemas.openxmlformats.org/presentationml/2006/ole">
              <mc:AlternateContent xmlns:mc="http://schemas.openxmlformats.org/markup-compatibility/2006">
                <mc:Choice xmlns:v="urn:schemas-microsoft-com:vml" Requires="v">
                  <p:oleObj spid="_x0000_s37915" name="Equation" r:id="rId5" imgW="444500" imgH="165100" progId="Equation.3">
                    <p:embed/>
                  </p:oleObj>
                </mc:Choice>
                <mc:Fallback>
                  <p:oleObj name="Equation" r:id="rId5" imgW="444500" imgH="165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8238" y="4914900"/>
                          <a:ext cx="1243012" cy="461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grpSp>
        <p:nvGrpSpPr>
          <p:cNvPr id="13" name="Group 31"/>
          <p:cNvGrpSpPr>
            <a:grpSpLocks/>
          </p:cNvGrpSpPr>
          <p:nvPr/>
        </p:nvGrpSpPr>
        <p:grpSpPr bwMode="auto">
          <a:xfrm>
            <a:off x="3505200" y="4267200"/>
            <a:ext cx="1828800" cy="1333500"/>
            <a:chOff x="2057400" y="4267200"/>
            <a:chExt cx="1828800" cy="1333500"/>
          </a:xfrm>
        </p:grpSpPr>
        <p:graphicFrame>
          <p:nvGraphicFramePr>
            <p:cNvPr id="14" name="Object 31"/>
            <p:cNvGraphicFramePr>
              <a:graphicFrameLocks noChangeAspect="1"/>
            </p:cNvGraphicFramePr>
            <p:nvPr/>
          </p:nvGraphicFramePr>
          <p:xfrm>
            <a:off x="2133600" y="5029200"/>
            <a:ext cx="1362075" cy="490538"/>
          </p:xfrm>
          <a:graphic>
            <a:graphicData uri="http://schemas.openxmlformats.org/presentationml/2006/ole">
              <mc:AlternateContent xmlns:mc="http://schemas.openxmlformats.org/markup-compatibility/2006">
                <mc:Choice xmlns:v="urn:schemas-microsoft-com:vml" Requires="v">
                  <p:oleObj spid="_x0000_s37916" name="Equation" r:id="rId7" imgW="457200" imgH="165100" progId="Equation.3">
                    <p:embed/>
                  </p:oleObj>
                </mc:Choice>
                <mc:Fallback>
                  <p:oleObj name="Equation" r:id="rId7" imgW="457200" imgH="1651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5029200"/>
                          <a:ext cx="1362075"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cxnSp>
          <p:nvCxnSpPr>
            <p:cNvPr id="15" name="Straight Arrow Connector 24"/>
            <p:cNvCxnSpPr>
              <a:cxnSpLocks noChangeShapeType="1"/>
            </p:cNvCxnSpPr>
            <p:nvPr/>
          </p:nvCxnSpPr>
          <p:spPr bwMode="auto">
            <a:xfrm rot="10800000" flipV="1">
              <a:off x="3200400" y="4267200"/>
              <a:ext cx="685800" cy="533400"/>
            </a:xfrm>
            <a:prstGeom prst="straightConnector1">
              <a:avLst/>
            </a:prstGeom>
            <a:noFill/>
            <a:ln w="19050">
              <a:solidFill>
                <a:schemeClr val="tx2"/>
              </a:solidFill>
              <a:round/>
              <a:headEnd/>
              <a:tailEnd type="arrow" w="med" len="med"/>
            </a:ln>
            <a:extLst>
              <a:ext uri="{909E8E84-426E-40dd-AFC4-6F175D3DCCD1}">
                <a14:hiddenFill xmlns:a14="http://schemas.microsoft.com/office/drawing/2010/main">
                  <a:noFill/>
                </a14:hiddenFill>
              </a:ext>
            </a:extLst>
          </p:spPr>
        </p:cxnSp>
        <p:sp>
          <p:nvSpPr>
            <p:cNvPr id="16" name="Rectangle 6"/>
            <p:cNvSpPr>
              <a:spLocks noChangeArrowheads="1"/>
            </p:cNvSpPr>
            <p:nvPr/>
          </p:nvSpPr>
          <p:spPr bwMode="auto">
            <a:xfrm>
              <a:off x="2057400" y="4953000"/>
              <a:ext cx="1524000" cy="6477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grpSp>
      <p:grpSp>
        <p:nvGrpSpPr>
          <p:cNvPr id="17" name="Group 33"/>
          <p:cNvGrpSpPr>
            <a:grpSpLocks/>
          </p:cNvGrpSpPr>
          <p:nvPr/>
        </p:nvGrpSpPr>
        <p:grpSpPr bwMode="auto">
          <a:xfrm>
            <a:off x="5943600" y="4267200"/>
            <a:ext cx="2362200" cy="1333500"/>
            <a:chOff x="4495800" y="4267200"/>
            <a:chExt cx="2362200" cy="1333500"/>
          </a:xfrm>
        </p:grpSpPr>
        <p:graphicFrame>
          <p:nvGraphicFramePr>
            <p:cNvPr id="18" name="Object 2"/>
            <p:cNvGraphicFramePr>
              <a:graphicFrameLocks noChangeAspect="1"/>
            </p:cNvGraphicFramePr>
            <p:nvPr/>
          </p:nvGraphicFramePr>
          <p:xfrm>
            <a:off x="5257800" y="5029200"/>
            <a:ext cx="1552575" cy="492125"/>
          </p:xfrm>
          <a:graphic>
            <a:graphicData uri="http://schemas.openxmlformats.org/presentationml/2006/ole">
              <mc:AlternateContent xmlns:mc="http://schemas.openxmlformats.org/markup-compatibility/2006">
                <mc:Choice xmlns:v="urn:schemas-microsoft-com:vml" Requires="v">
                  <p:oleObj spid="_x0000_s37917" name="Equation" r:id="rId9" imgW="520700" imgH="165100" progId="Equation.3">
                    <p:embed/>
                  </p:oleObj>
                </mc:Choice>
                <mc:Fallback>
                  <p:oleObj name="Equation" r:id="rId9" imgW="520700" imgH="1651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57800" y="5029200"/>
                          <a:ext cx="1552575"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cxnSp>
          <p:nvCxnSpPr>
            <p:cNvPr id="19" name="Straight Arrow Connector 23"/>
            <p:cNvCxnSpPr>
              <a:cxnSpLocks noChangeShapeType="1"/>
            </p:cNvCxnSpPr>
            <p:nvPr/>
          </p:nvCxnSpPr>
          <p:spPr bwMode="auto">
            <a:xfrm>
              <a:off x="4495800" y="4267200"/>
              <a:ext cx="762000" cy="533400"/>
            </a:xfrm>
            <a:prstGeom prst="straightConnector1">
              <a:avLst/>
            </a:prstGeom>
            <a:noFill/>
            <a:ln w="19050">
              <a:solidFill>
                <a:schemeClr val="tx2"/>
              </a:solidFill>
              <a:round/>
              <a:headEnd/>
              <a:tailEnd type="arrow" w="med" len="med"/>
            </a:ln>
            <a:extLst>
              <a:ext uri="{909E8E84-426E-40dd-AFC4-6F175D3DCCD1}">
                <a14:hiddenFill xmlns:a14="http://schemas.microsoft.com/office/drawing/2010/main">
                  <a:noFill/>
                </a14:hiddenFill>
              </a:ext>
            </a:extLst>
          </p:spPr>
        </p:cxnSp>
        <p:sp>
          <p:nvSpPr>
            <p:cNvPr id="20" name="Rectangle 6"/>
            <p:cNvSpPr>
              <a:spLocks noChangeArrowheads="1"/>
            </p:cNvSpPr>
            <p:nvPr/>
          </p:nvSpPr>
          <p:spPr bwMode="auto">
            <a:xfrm>
              <a:off x="5257800" y="4953000"/>
              <a:ext cx="1600200" cy="6477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grpSp>
    </p:spTree>
    <p:extLst>
      <p:ext uri="{BB962C8B-B14F-4D97-AF65-F5344CB8AC3E}">
        <p14:creationId xmlns:p14="http://schemas.microsoft.com/office/powerpoint/2010/main" val="7737568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85800" y="6248400"/>
            <a:ext cx="1905000" cy="457200"/>
          </a:xfrm>
          <a:prstGeom prst="rect">
            <a:avLst/>
          </a:prstGeom>
          <a:noFill/>
          <a:ln>
            <a:noFill/>
          </a:ln>
          <a:effectLst/>
          <a:extLst/>
        </p:spPr>
        <p:txBody>
          <a:bodyPr wrap="none" anchor="ctr"/>
          <a:lstStyle/>
          <a:p>
            <a:pPr>
              <a:defRPr/>
            </a:pPr>
            <a:endParaRPr lang="en-US">
              <a:latin typeface="Arial" pitchFamily="34" charset="0"/>
              <a:ea typeface="+mn-ea"/>
              <a:cs typeface="+mn-cs"/>
            </a:endParaRPr>
          </a:p>
        </p:txBody>
      </p:sp>
      <p:sp>
        <p:nvSpPr>
          <p:cNvPr id="5" name="Rectangle 3"/>
          <p:cNvSpPr>
            <a:spLocks noChangeArrowheads="1"/>
          </p:cNvSpPr>
          <p:nvPr/>
        </p:nvSpPr>
        <p:spPr bwMode="auto">
          <a:xfrm>
            <a:off x="3124200" y="6248400"/>
            <a:ext cx="2895600" cy="457200"/>
          </a:xfrm>
          <a:prstGeom prst="rect">
            <a:avLst/>
          </a:prstGeom>
          <a:noFill/>
          <a:ln>
            <a:noFill/>
          </a:ln>
          <a:effectLst/>
          <a:extLst/>
        </p:spPr>
        <p:txBody>
          <a:bodyPr wrap="none" anchor="ctr"/>
          <a:lstStyle/>
          <a:p>
            <a:pPr>
              <a:defRPr/>
            </a:pPr>
            <a:endParaRPr lang="en-US">
              <a:latin typeface="Arial" pitchFamily="34" charset="0"/>
              <a:ea typeface="+mn-ea"/>
              <a:cs typeface="+mn-cs"/>
            </a:endParaRPr>
          </a:p>
        </p:txBody>
      </p:sp>
      <p:sp>
        <p:nvSpPr>
          <p:cNvPr id="6" name="Title 21"/>
          <p:cNvSpPr>
            <a:spLocks noGrp="1"/>
          </p:cNvSpPr>
          <p:nvPr>
            <p:ph type="title" idx="4294967295"/>
          </p:nvPr>
        </p:nvSpPr>
        <p:spPr>
          <a:xfrm>
            <a:off x="155575" y="0"/>
            <a:ext cx="8839200" cy="588963"/>
          </a:xfrm>
          <a:prstGeom prst="rect">
            <a:avLst/>
          </a:prstGeom>
        </p:spPr>
        <p:txBody>
          <a:bodyPr/>
          <a:lstStyle/>
          <a:p>
            <a:pPr eaLnBrk="1" hangingPunct="1"/>
            <a:r>
              <a:rPr lang="en-US">
                <a:latin typeface="Trebuchet MS" charset="0"/>
                <a:cs typeface="Arial" charset="0"/>
              </a:rPr>
              <a:t>Torque &amp; Angular Momentum</a:t>
            </a:r>
          </a:p>
        </p:txBody>
      </p:sp>
      <p:sp>
        <p:nvSpPr>
          <p:cNvPr id="7" name="Rectangle 26"/>
          <p:cNvSpPr>
            <a:spLocks noChangeArrowheads="1"/>
          </p:cNvSpPr>
          <p:nvPr/>
        </p:nvSpPr>
        <p:spPr bwMode="auto">
          <a:xfrm>
            <a:off x="4648200" y="2057400"/>
            <a:ext cx="766763" cy="381000"/>
          </a:xfrm>
          <a:prstGeom prst="rect">
            <a:avLst/>
          </a:prstGeom>
          <a:noFill/>
          <a:ln w="12700">
            <a:noFill/>
            <a:miter lim="800000"/>
            <a:headEnd/>
            <a:tailEnd/>
          </a:ln>
        </p:spPr>
        <p:txBody>
          <a:bodyPr lIns="90488" tIns="44450" rIns="90488" bIns="44450"/>
          <a:lstStyle/>
          <a:p>
            <a:pPr marL="342900" indent="-342900">
              <a:spcBef>
                <a:spcPct val="20000"/>
              </a:spcBef>
              <a:defRPr/>
            </a:pPr>
            <a:r>
              <a:rPr lang="en-US" sz="2400" dirty="0">
                <a:solidFill>
                  <a:schemeClr val="tx2"/>
                </a:solidFill>
                <a:effectLst/>
                <a:latin typeface="+mn-lt"/>
                <a:ea typeface="+mn-ea"/>
                <a:cs typeface="Arial" charset="0"/>
              </a:rPr>
              <a:t>and</a:t>
            </a:r>
          </a:p>
        </p:txBody>
      </p:sp>
      <p:sp>
        <p:nvSpPr>
          <p:cNvPr id="8" name="Rectangle 6"/>
          <p:cNvSpPr>
            <a:spLocks noChangeArrowheads="1"/>
          </p:cNvSpPr>
          <p:nvPr/>
        </p:nvSpPr>
        <p:spPr bwMode="auto">
          <a:xfrm>
            <a:off x="5410200" y="1752600"/>
            <a:ext cx="1752600" cy="1114425"/>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9" name="Rectangle 6"/>
          <p:cNvSpPr>
            <a:spLocks noChangeArrowheads="1"/>
          </p:cNvSpPr>
          <p:nvPr/>
        </p:nvSpPr>
        <p:spPr bwMode="auto">
          <a:xfrm>
            <a:off x="2286000" y="1714500"/>
            <a:ext cx="2286000" cy="12573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graphicFrame>
        <p:nvGraphicFramePr>
          <p:cNvPr id="11" name="Object 25"/>
          <p:cNvGraphicFramePr>
            <a:graphicFrameLocks noChangeAspect="1"/>
          </p:cNvGraphicFramePr>
          <p:nvPr/>
        </p:nvGraphicFramePr>
        <p:xfrm>
          <a:off x="2928938" y="1839913"/>
          <a:ext cx="1250950" cy="396875"/>
        </p:xfrm>
        <a:graphic>
          <a:graphicData uri="http://schemas.openxmlformats.org/presentationml/2006/ole">
            <mc:AlternateContent xmlns:mc="http://schemas.openxmlformats.org/markup-compatibility/2006">
              <mc:Choice xmlns:v="urn:schemas-microsoft-com:vml" Requires="v">
                <p:oleObj spid="_x0000_s38944" name="Equation" r:id="rId3" imgW="520700" imgH="165100" progId="Equation.3">
                  <p:embed/>
                </p:oleObj>
              </mc:Choice>
              <mc:Fallback>
                <p:oleObj name="Equation" r:id="rId3" imgW="520700" imgH="165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8938" y="1839913"/>
                        <a:ext cx="12509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2" name="Object 27"/>
          <p:cNvGraphicFramePr>
            <a:graphicFrameLocks noChangeAspect="1"/>
          </p:cNvGraphicFramePr>
          <p:nvPr/>
        </p:nvGraphicFramePr>
        <p:xfrm>
          <a:off x="2987675" y="2314575"/>
          <a:ext cx="1131888" cy="534988"/>
        </p:xfrm>
        <a:graphic>
          <a:graphicData uri="http://schemas.openxmlformats.org/presentationml/2006/ole">
            <mc:AlternateContent xmlns:mc="http://schemas.openxmlformats.org/markup-compatibility/2006">
              <mc:Choice xmlns:v="urn:schemas-microsoft-com:vml" Requires="v">
                <p:oleObj spid="_x0000_s38945" name="Equation" r:id="rId5" imgW="457002" imgH="215806" progId="Equation.3">
                  <p:embed/>
                </p:oleObj>
              </mc:Choice>
              <mc:Fallback>
                <p:oleObj name="Equation" r:id="rId5" imgW="457002" imgH="215806"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675" y="2314575"/>
                        <a:ext cx="1131888"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3" name="Object 4"/>
          <p:cNvGraphicFramePr>
            <a:graphicFrameLocks noChangeAspect="1"/>
          </p:cNvGraphicFramePr>
          <p:nvPr/>
        </p:nvGraphicFramePr>
        <p:xfrm>
          <a:off x="5526088" y="2097088"/>
          <a:ext cx="1641475" cy="417512"/>
        </p:xfrm>
        <a:graphic>
          <a:graphicData uri="http://schemas.openxmlformats.org/presentationml/2006/ole">
            <mc:AlternateContent xmlns:mc="http://schemas.openxmlformats.org/markup-compatibility/2006">
              <mc:Choice xmlns:v="urn:schemas-microsoft-com:vml" Requires="v">
                <p:oleObj spid="_x0000_s38946" name="Equation" r:id="rId7" imgW="698500" imgH="177800" progId="Equation.3">
                  <p:embed/>
                </p:oleObj>
              </mc:Choice>
              <mc:Fallback>
                <p:oleObj name="Equation" r:id="rId7" imgW="698500" imgH="177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6088" y="2097088"/>
                        <a:ext cx="1641475" cy="417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14" name="Group 32"/>
          <p:cNvGrpSpPr>
            <a:grpSpLocks/>
          </p:cNvGrpSpPr>
          <p:nvPr/>
        </p:nvGrpSpPr>
        <p:grpSpPr bwMode="auto">
          <a:xfrm>
            <a:off x="1066800" y="4953000"/>
            <a:ext cx="6210300" cy="1131888"/>
            <a:chOff x="1066800" y="4953000"/>
            <a:chExt cx="6210300" cy="1131888"/>
          </a:xfrm>
        </p:grpSpPr>
        <p:sp>
          <p:nvSpPr>
            <p:cNvPr id="15" name="Rectangle 15"/>
            <p:cNvSpPr>
              <a:spLocks noChangeArrowheads="1"/>
            </p:cNvSpPr>
            <p:nvPr/>
          </p:nvSpPr>
          <p:spPr bwMode="auto">
            <a:xfrm>
              <a:off x="2093913" y="5580063"/>
              <a:ext cx="4956175" cy="422275"/>
            </a:xfrm>
            <a:prstGeom prst="rect">
              <a:avLst/>
            </a:prstGeom>
            <a:noFill/>
            <a:ln>
              <a:noFill/>
            </a:ln>
            <a:effectLst/>
            <a:extLst/>
          </p:spPr>
          <p:txBody>
            <a:bodyPr wrap="none" lIns="90488" tIns="44450" rIns="90488" bIns="44450">
              <a:spAutoFit/>
            </a:bodyPr>
            <a:lstStyle/>
            <a:p>
              <a:pPr marL="285750" indent="-285750">
                <a:lnSpc>
                  <a:spcPct val="90000"/>
                </a:lnSpc>
                <a:spcBef>
                  <a:spcPct val="30000"/>
                </a:spcBef>
                <a:defRPr/>
              </a:pPr>
              <a:r>
                <a:rPr lang="en-US" sz="2400" dirty="0">
                  <a:solidFill>
                    <a:schemeClr val="tx2"/>
                  </a:solidFill>
                  <a:effectLst/>
                  <a:latin typeface="+mn-lt"/>
                  <a:ea typeface="+mn-ea"/>
                  <a:cs typeface="+mn-cs"/>
                </a:rPr>
                <a:t>Total angular momentum is conserved</a:t>
              </a:r>
            </a:p>
          </p:txBody>
        </p:sp>
        <p:grpSp>
          <p:nvGrpSpPr>
            <p:cNvPr id="16" name="Group 19"/>
            <p:cNvGrpSpPr>
              <a:grpSpLocks/>
            </p:cNvGrpSpPr>
            <p:nvPr/>
          </p:nvGrpSpPr>
          <p:grpSpPr bwMode="auto">
            <a:xfrm>
              <a:off x="1066800" y="4953000"/>
              <a:ext cx="5994400" cy="1131888"/>
              <a:chOff x="1054100" y="4964112"/>
              <a:chExt cx="5994400" cy="1131888"/>
            </a:xfrm>
          </p:grpSpPr>
          <p:sp>
            <p:nvSpPr>
              <p:cNvPr id="18" name="Rectangle 14"/>
              <p:cNvSpPr>
                <a:spLocks noChangeArrowheads="1"/>
              </p:cNvSpPr>
              <p:nvPr/>
            </p:nvSpPr>
            <p:spPr bwMode="auto">
              <a:xfrm>
                <a:off x="1054100" y="4964112"/>
                <a:ext cx="45370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50000"/>
                  </a:spcBef>
                  <a:buClr>
                    <a:schemeClr val="accent1"/>
                  </a:buClr>
                  <a:buSzPct val="75000"/>
                  <a:buFont typeface="Monotype Sorts" charset="0"/>
                  <a:buNone/>
                </a:pPr>
                <a:r>
                  <a:rPr lang="en-US" sz="2400">
                    <a:solidFill>
                      <a:schemeClr val="tx2"/>
                    </a:solidFill>
                    <a:effectLst/>
                    <a:latin typeface="Calibri" charset="0"/>
                  </a:rPr>
                  <a:t>In the absence of external torques:</a:t>
                </a:r>
              </a:p>
            </p:txBody>
          </p:sp>
          <p:sp>
            <p:nvSpPr>
              <p:cNvPr id="19" name="Rectangle 6"/>
              <p:cNvSpPr>
                <a:spLocks noChangeArrowheads="1"/>
              </p:cNvSpPr>
              <p:nvPr/>
            </p:nvSpPr>
            <p:spPr bwMode="auto">
              <a:xfrm>
                <a:off x="2019300" y="5486400"/>
                <a:ext cx="5029200" cy="6096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grpSp>
        <p:graphicFrame>
          <p:nvGraphicFramePr>
            <p:cNvPr id="17" name="Object 32"/>
            <p:cNvGraphicFramePr>
              <a:graphicFrameLocks noChangeAspect="1"/>
            </p:cNvGraphicFramePr>
            <p:nvPr/>
          </p:nvGraphicFramePr>
          <p:xfrm>
            <a:off x="6019800" y="4953000"/>
            <a:ext cx="1257300" cy="439738"/>
          </p:xfrm>
          <a:graphic>
            <a:graphicData uri="http://schemas.openxmlformats.org/presentationml/2006/ole">
              <mc:AlternateContent xmlns:mc="http://schemas.openxmlformats.org/markup-compatibility/2006">
                <mc:Choice xmlns:v="urn:schemas-microsoft-com:vml" Requires="v">
                  <p:oleObj spid="_x0000_s38947" name="Equation" r:id="rId9" imgW="508000" imgH="177800" progId="Equation.3">
                    <p:embed/>
                  </p:oleObj>
                </mc:Choice>
                <mc:Fallback>
                  <p:oleObj name="Equation" r:id="rId9" imgW="508000" imgH="1778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19800" y="4953000"/>
                          <a:ext cx="1257300"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sp>
        <p:nvSpPr>
          <p:cNvPr id="20" name="TextBox 24"/>
          <p:cNvSpPr txBox="1">
            <a:spLocks noChangeArrowheads="1"/>
          </p:cNvSpPr>
          <p:nvPr/>
        </p:nvSpPr>
        <p:spPr bwMode="auto">
          <a:xfrm>
            <a:off x="2286000" y="4152900"/>
            <a:ext cx="4575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2400">
                <a:solidFill>
                  <a:schemeClr val="tx2"/>
                </a:solidFill>
                <a:effectLst/>
                <a:latin typeface="Calibri" charset="0"/>
              </a:rPr>
              <a:t>Linear Momentum is conserved</a:t>
            </a:r>
          </a:p>
        </p:txBody>
      </p:sp>
      <p:sp>
        <p:nvSpPr>
          <p:cNvPr id="21" name="Rectangle 6"/>
          <p:cNvSpPr>
            <a:spLocks noChangeArrowheads="1"/>
          </p:cNvSpPr>
          <p:nvPr/>
        </p:nvSpPr>
        <p:spPr bwMode="auto">
          <a:xfrm>
            <a:off x="2133600" y="4191000"/>
            <a:ext cx="4346575" cy="4826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graphicFrame>
        <p:nvGraphicFramePr>
          <p:cNvPr id="22" name="Object 5"/>
          <p:cNvGraphicFramePr>
            <a:graphicFrameLocks/>
          </p:cNvGraphicFramePr>
          <p:nvPr/>
        </p:nvGraphicFramePr>
        <p:xfrm>
          <a:off x="5867400" y="3429000"/>
          <a:ext cx="1443038" cy="639763"/>
        </p:xfrm>
        <a:graphic>
          <a:graphicData uri="http://schemas.openxmlformats.org/presentationml/2006/ole">
            <mc:AlternateContent xmlns:mc="http://schemas.openxmlformats.org/markup-compatibility/2006">
              <mc:Choice xmlns:v="urn:schemas-microsoft-com:vml" Requires="v">
                <p:oleObj spid="_x0000_s38948" name="Equation" r:id="rId11" imgW="545863" imgH="241195" progId="Equation.3">
                  <p:embed/>
                </p:oleObj>
              </mc:Choice>
              <mc:Fallback>
                <p:oleObj name="Equation" r:id="rId11" imgW="545863" imgH="241195" progId="Equation.3">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67400" y="3429000"/>
                        <a:ext cx="1443038" cy="639763"/>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3" name="Rectangle 14"/>
          <p:cNvSpPr>
            <a:spLocks noChangeArrowheads="1"/>
          </p:cNvSpPr>
          <p:nvPr/>
        </p:nvSpPr>
        <p:spPr bwMode="auto">
          <a:xfrm>
            <a:off x="1295400" y="3581400"/>
            <a:ext cx="43307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50000"/>
              </a:spcBef>
              <a:buClr>
                <a:schemeClr val="accent1"/>
              </a:buClr>
              <a:buSzPct val="75000"/>
              <a:buFont typeface="Monotype Sorts" charset="0"/>
              <a:buNone/>
            </a:pPr>
            <a:r>
              <a:rPr lang="en-US" sz="2400">
                <a:solidFill>
                  <a:schemeClr val="tx2"/>
                </a:solidFill>
                <a:effectLst/>
                <a:latin typeface="Calibri" charset="0"/>
              </a:rPr>
              <a:t>In the absence of external forces:</a:t>
            </a:r>
          </a:p>
        </p:txBody>
      </p:sp>
    </p:spTree>
    <p:extLst>
      <p:ext uri="{BB962C8B-B14F-4D97-AF65-F5344CB8AC3E}">
        <p14:creationId xmlns:p14="http://schemas.microsoft.com/office/powerpoint/2010/main" val="35039847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2"/>
          <p:cNvSpPr>
            <a:spLocks noGrp="1"/>
          </p:cNvSpPr>
          <p:nvPr>
            <p:ph type="title"/>
          </p:nvPr>
        </p:nvSpPr>
        <p:spPr/>
        <p:txBody>
          <a:bodyPr/>
          <a:lstStyle/>
          <a:p>
            <a:pPr eaLnBrk="1" hangingPunct="1"/>
            <a:r>
              <a:rPr lang="en-US" dirty="0" smtClean="0">
                <a:latin typeface="Trebuchet MS" charset="0"/>
                <a:cs typeface="Arial" charset="0"/>
              </a:rPr>
              <a:t>Analog </a:t>
            </a:r>
            <a:r>
              <a:rPr lang="en-US" dirty="0">
                <a:latin typeface="Trebuchet MS" charset="0"/>
                <a:cs typeface="Arial" charset="0"/>
              </a:rPr>
              <a:t>to </a:t>
            </a:r>
            <a:r>
              <a:rPr lang="en-US" dirty="0" smtClean="0">
                <a:latin typeface="Trebuchet MS" charset="0"/>
                <a:cs typeface="Arial" charset="0"/>
              </a:rPr>
              <a:t>Kinematics Summary</a:t>
            </a:r>
            <a:endParaRPr lang="en-US" dirty="0">
              <a:latin typeface="Trebuchet MS" charset="0"/>
              <a:cs typeface="Arial" charset="0"/>
            </a:endParaRPr>
          </a:p>
        </p:txBody>
      </p:sp>
      <p:sp>
        <p:nvSpPr>
          <p:cNvPr id="71682" name="Content Placeholder 3"/>
          <p:cNvSpPr>
            <a:spLocks noGrp="1"/>
          </p:cNvSpPr>
          <p:nvPr>
            <p:ph idx="1"/>
          </p:nvPr>
        </p:nvSpPr>
        <p:spPr/>
        <p:txBody>
          <a:bodyPr/>
          <a:lstStyle/>
          <a:p>
            <a:pPr eaLnBrk="1" hangingPunct="1"/>
            <a:r>
              <a:rPr lang="en-US" dirty="0">
                <a:latin typeface="Calibri" charset="0"/>
                <a:cs typeface="Arial" charset="0"/>
              </a:rPr>
              <a:t>			</a:t>
            </a:r>
            <a:r>
              <a:rPr lang="en-US" dirty="0" smtClean="0">
                <a:latin typeface="Calibri" charset="0"/>
                <a:cs typeface="Arial" charset="0"/>
              </a:rPr>
              <a:t>  	</a:t>
            </a:r>
            <a:r>
              <a:rPr lang="en-US" u="sng" dirty="0" smtClean="0">
                <a:latin typeface="Calibri" charset="0"/>
                <a:cs typeface="Arial" charset="0"/>
              </a:rPr>
              <a:t>Translational</a:t>
            </a:r>
            <a:r>
              <a:rPr lang="en-US" dirty="0" smtClean="0">
                <a:latin typeface="Calibri" charset="0"/>
                <a:cs typeface="Arial" charset="0"/>
              </a:rPr>
              <a:t>		</a:t>
            </a:r>
            <a:r>
              <a:rPr lang="en-US" u="sng" dirty="0" smtClean="0">
                <a:latin typeface="Calibri" charset="0"/>
                <a:cs typeface="Arial" charset="0"/>
              </a:rPr>
              <a:t>Rotational</a:t>
            </a:r>
            <a:endParaRPr lang="en-US" u="sng" dirty="0">
              <a:latin typeface="Calibri" charset="0"/>
              <a:cs typeface="Arial" charset="0"/>
            </a:endParaRPr>
          </a:p>
          <a:p>
            <a:pPr eaLnBrk="1" hangingPunct="1"/>
            <a:endParaRPr lang="en-US" dirty="0" smtClean="0">
              <a:latin typeface="Calibri" charset="0"/>
              <a:cs typeface="Arial" charset="0"/>
            </a:endParaRPr>
          </a:p>
          <a:p>
            <a:pPr eaLnBrk="1" hangingPunct="1"/>
            <a:r>
              <a:rPr lang="en-US" dirty="0" smtClean="0">
                <a:latin typeface="Calibri" charset="0"/>
                <a:cs typeface="Arial" charset="0"/>
              </a:rPr>
              <a:t>Position : </a:t>
            </a:r>
            <a:r>
              <a:rPr lang="en-US" dirty="0">
                <a:latin typeface="Calibri" charset="0"/>
                <a:cs typeface="Arial" charset="0"/>
              </a:rPr>
              <a:t>		</a:t>
            </a:r>
            <a:r>
              <a:rPr lang="en-US" dirty="0" smtClean="0">
                <a:latin typeface="Calibri" charset="0"/>
                <a:cs typeface="Arial" charset="0"/>
              </a:rPr>
              <a:t> 	  x   </a:t>
            </a:r>
            <a:r>
              <a:rPr lang="en-US" dirty="0">
                <a:latin typeface="Calibri" charset="0"/>
                <a:cs typeface="Arial" charset="0"/>
              </a:rPr>
              <a:t>(m)	~	</a:t>
            </a:r>
            <a:r>
              <a:rPr lang="en-US" dirty="0" err="1">
                <a:latin typeface="Calibri" charset="0"/>
                <a:cs typeface="Arial" charset="0"/>
              </a:rPr>
              <a:t>θ</a:t>
            </a:r>
            <a:r>
              <a:rPr lang="en-US" dirty="0">
                <a:latin typeface="Calibri" charset="0"/>
                <a:cs typeface="Arial" charset="0"/>
              </a:rPr>
              <a:t>   (rad</a:t>
            </a:r>
            <a:r>
              <a:rPr lang="en-US" dirty="0" smtClean="0">
                <a:latin typeface="Calibri" charset="0"/>
                <a:cs typeface="Arial" charset="0"/>
              </a:rPr>
              <a:t>)</a:t>
            </a:r>
            <a:endParaRPr lang="en-US" dirty="0">
              <a:latin typeface="Calibri" charset="0"/>
              <a:cs typeface="Arial" charset="0"/>
            </a:endParaRPr>
          </a:p>
          <a:p>
            <a:pPr eaLnBrk="1" hangingPunct="1"/>
            <a:r>
              <a:rPr lang="en-US" dirty="0">
                <a:latin typeface="Calibri" charset="0"/>
                <a:cs typeface="Arial" charset="0"/>
              </a:rPr>
              <a:t>Velocity: 	</a:t>
            </a:r>
            <a:r>
              <a:rPr lang="en-US" dirty="0" smtClean="0">
                <a:latin typeface="Calibri" charset="0"/>
                <a:cs typeface="Arial" charset="0"/>
              </a:rPr>
              <a:t> 	v   </a:t>
            </a:r>
            <a:r>
              <a:rPr lang="en-US" dirty="0">
                <a:latin typeface="Calibri" charset="0"/>
                <a:cs typeface="Arial" charset="0"/>
              </a:rPr>
              <a:t>(m/s</a:t>
            </a:r>
            <a:r>
              <a:rPr lang="en-US" dirty="0" smtClean="0">
                <a:latin typeface="Calibri" charset="0"/>
                <a:cs typeface="Arial" charset="0"/>
              </a:rPr>
              <a:t>)	     ~</a:t>
            </a:r>
            <a:r>
              <a:rPr lang="en-US" dirty="0">
                <a:latin typeface="Calibri" charset="0"/>
                <a:cs typeface="Arial" charset="0"/>
              </a:rPr>
              <a:t>	</a:t>
            </a:r>
            <a:r>
              <a:rPr lang="en-US" dirty="0" err="1">
                <a:latin typeface="Calibri" charset="0"/>
                <a:cs typeface="Arial" charset="0"/>
              </a:rPr>
              <a:t>ω</a:t>
            </a:r>
            <a:r>
              <a:rPr lang="en-US" dirty="0">
                <a:latin typeface="Calibri" charset="0"/>
                <a:cs typeface="Arial" charset="0"/>
              </a:rPr>
              <a:t>   (rad/s</a:t>
            </a:r>
            <a:r>
              <a:rPr lang="en-US" dirty="0" smtClean="0">
                <a:latin typeface="Calibri" charset="0"/>
                <a:cs typeface="Arial" charset="0"/>
              </a:rPr>
              <a:t>)</a:t>
            </a:r>
            <a:endParaRPr lang="en-US" dirty="0">
              <a:latin typeface="Calibri" charset="0"/>
              <a:cs typeface="Arial" charset="0"/>
            </a:endParaRPr>
          </a:p>
          <a:p>
            <a:pPr eaLnBrk="1" hangingPunct="1"/>
            <a:r>
              <a:rPr lang="en-US" dirty="0">
                <a:latin typeface="Calibri" charset="0"/>
                <a:cs typeface="Arial" charset="0"/>
              </a:rPr>
              <a:t>Acceleration</a:t>
            </a:r>
            <a:r>
              <a:rPr lang="en-US" dirty="0" smtClean="0">
                <a:latin typeface="Calibri" charset="0"/>
                <a:cs typeface="Arial" charset="0"/>
              </a:rPr>
              <a:t>:	</a:t>
            </a:r>
            <a:r>
              <a:rPr lang="en-US" dirty="0">
                <a:latin typeface="Calibri" charset="0"/>
                <a:cs typeface="Arial" charset="0"/>
              </a:rPr>
              <a:t> </a:t>
            </a:r>
            <a:r>
              <a:rPr lang="en-US" dirty="0" smtClean="0">
                <a:latin typeface="Calibri" charset="0"/>
                <a:cs typeface="Arial" charset="0"/>
              </a:rPr>
              <a:t> a  </a:t>
            </a:r>
            <a:r>
              <a:rPr lang="en-US" dirty="0">
                <a:latin typeface="Calibri" charset="0"/>
                <a:cs typeface="Arial" charset="0"/>
              </a:rPr>
              <a:t>(m/s</a:t>
            </a:r>
            <a:r>
              <a:rPr lang="en-US" baseline="30000" dirty="0">
                <a:latin typeface="Calibri" charset="0"/>
                <a:cs typeface="Arial" charset="0"/>
              </a:rPr>
              <a:t>2</a:t>
            </a:r>
            <a:r>
              <a:rPr lang="en-US" dirty="0" smtClean="0">
                <a:latin typeface="Calibri" charset="0"/>
                <a:cs typeface="Arial" charset="0"/>
              </a:rPr>
              <a:t>)   ~</a:t>
            </a:r>
            <a:r>
              <a:rPr lang="en-US" dirty="0">
                <a:latin typeface="Calibri" charset="0"/>
                <a:cs typeface="Arial" charset="0"/>
              </a:rPr>
              <a:t>	α   (rad/s</a:t>
            </a:r>
            <a:r>
              <a:rPr lang="en-US" baseline="30000" dirty="0">
                <a:latin typeface="Calibri" charset="0"/>
                <a:cs typeface="Arial" charset="0"/>
              </a:rPr>
              <a:t>2</a:t>
            </a:r>
            <a:r>
              <a:rPr lang="en-US" dirty="0">
                <a:latin typeface="Calibri" charset="0"/>
                <a:cs typeface="Arial" charset="0"/>
              </a:rPr>
              <a:t>) </a:t>
            </a:r>
          </a:p>
          <a:p>
            <a:pPr eaLnBrk="1" hangingPunct="1"/>
            <a:r>
              <a:rPr lang="en-US" dirty="0">
                <a:latin typeface="Calibri" charset="0"/>
                <a:cs typeface="Arial" charset="0"/>
              </a:rPr>
              <a:t>Mass: 		</a:t>
            </a:r>
            <a:r>
              <a:rPr lang="en-US" dirty="0" smtClean="0">
                <a:latin typeface="Calibri" charset="0"/>
                <a:cs typeface="Arial" charset="0"/>
              </a:rPr>
              <a:t>         m </a:t>
            </a:r>
            <a:r>
              <a:rPr lang="en-US" dirty="0">
                <a:latin typeface="Calibri" charset="0"/>
                <a:cs typeface="Arial" charset="0"/>
              </a:rPr>
              <a:t>(kg)	~	</a:t>
            </a:r>
            <a:r>
              <a:rPr lang="en-US" dirty="0">
                <a:latin typeface="American Typewriter" charset="0"/>
                <a:cs typeface="American Typewriter" charset="0"/>
              </a:rPr>
              <a:t>I  </a:t>
            </a:r>
            <a:r>
              <a:rPr lang="en-US" dirty="0">
                <a:latin typeface="Calibri" charset="0"/>
                <a:cs typeface="American Typewriter" charset="0"/>
              </a:rPr>
              <a:t>(kg m</a:t>
            </a:r>
            <a:r>
              <a:rPr lang="en-US" baseline="30000" dirty="0">
                <a:latin typeface="Calibri" charset="0"/>
                <a:cs typeface="American Typewriter" charset="0"/>
              </a:rPr>
              <a:t>2</a:t>
            </a:r>
            <a:r>
              <a:rPr lang="en-US" dirty="0" smtClean="0">
                <a:latin typeface="Calibri" charset="0"/>
                <a:cs typeface="American Typewriter" charset="0"/>
              </a:rPr>
              <a:t>)</a:t>
            </a:r>
            <a:endParaRPr lang="en-US" dirty="0">
              <a:latin typeface="Calibri" charset="0"/>
              <a:cs typeface="American Typewriter" charset="0"/>
            </a:endParaRPr>
          </a:p>
          <a:p>
            <a:pPr eaLnBrk="1" hangingPunct="1"/>
            <a:r>
              <a:rPr lang="en-US" dirty="0">
                <a:latin typeface="Calibri" charset="0"/>
                <a:cs typeface="American Typewriter" charset="0"/>
              </a:rPr>
              <a:t>Torque: 		</a:t>
            </a:r>
            <a:r>
              <a:rPr lang="en-US" dirty="0" smtClean="0">
                <a:latin typeface="Calibri" charset="0"/>
                <a:cs typeface="American Typewriter" charset="0"/>
              </a:rPr>
              <a:t>          F </a:t>
            </a:r>
            <a:r>
              <a:rPr lang="en-US" dirty="0">
                <a:latin typeface="Calibri" charset="0"/>
                <a:cs typeface="American Typewriter" charset="0"/>
              </a:rPr>
              <a:t>(N</a:t>
            </a:r>
            <a:r>
              <a:rPr lang="en-US" dirty="0" smtClean="0">
                <a:latin typeface="Calibri" charset="0"/>
                <a:cs typeface="American Typewriter" charset="0"/>
              </a:rPr>
              <a:t>)</a:t>
            </a:r>
            <a:r>
              <a:rPr lang="en-US" dirty="0">
                <a:latin typeface="Calibri" charset="0"/>
                <a:cs typeface="American Typewriter" charset="0"/>
              </a:rPr>
              <a:t>	~	</a:t>
            </a:r>
            <a:r>
              <a:rPr lang="en-US" dirty="0" err="1">
                <a:latin typeface="Calibri" charset="0"/>
                <a:cs typeface="American Typewriter" charset="0"/>
              </a:rPr>
              <a:t>τ</a:t>
            </a:r>
            <a:r>
              <a:rPr lang="en-US" dirty="0">
                <a:latin typeface="Calibri" charset="0"/>
                <a:cs typeface="American Typewriter" charset="0"/>
              </a:rPr>
              <a:t> (N m</a:t>
            </a:r>
            <a:r>
              <a:rPr lang="en-US" dirty="0" smtClean="0">
                <a:latin typeface="Calibri" charset="0"/>
                <a:cs typeface="American Typewriter" charset="0"/>
              </a:rPr>
              <a:t>)</a:t>
            </a:r>
          </a:p>
          <a:p>
            <a:pPr eaLnBrk="1" hangingPunct="1"/>
            <a:r>
              <a:rPr lang="en-US" dirty="0" smtClean="0">
                <a:latin typeface="Calibri" charset="0"/>
                <a:cs typeface="American Typewriter" charset="0"/>
              </a:rPr>
              <a:t>Momentum: 	P (kg m/s)  ~   L (kg m</a:t>
            </a:r>
            <a:r>
              <a:rPr lang="en-US" baseline="30000" dirty="0" smtClean="0">
                <a:latin typeface="Calibri" charset="0"/>
                <a:cs typeface="American Typewriter" charset="0"/>
              </a:rPr>
              <a:t>2</a:t>
            </a:r>
            <a:r>
              <a:rPr lang="en-US" dirty="0" smtClean="0">
                <a:latin typeface="Calibri" charset="0"/>
                <a:cs typeface="American Typewriter" charset="0"/>
              </a:rPr>
              <a:t> rad/s)</a:t>
            </a:r>
            <a:endParaRPr lang="en-US" dirty="0">
              <a:latin typeface="Calibri" charset="0"/>
              <a:cs typeface="American Typewriter" charset="0"/>
            </a:endParaRPr>
          </a:p>
          <a:p>
            <a:pPr eaLnBrk="1" hangingPunct="1"/>
            <a:endParaRPr lang="en-US" dirty="0">
              <a:latin typeface="American Typewriter" charset="0"/>
              <a:cs typeface="American Typewriter" charset="0"/>
            </a:endParaRPr>
          </a:p>
          <a:p>
            <a:pPr eaLnBrk="1" hangingPunct="1"/>
            <a:endParaRPr lang="en-US" dirty="0">
              <a:latin typeface="American Typewriter" charset="0"/>
              <a:cs typeface="American Typewriter" charset="0"/>
            </a:endParaRPr>
          </a:p>
        </p:txBody>
      </p:sp>
    </p:spTree>
    <p:extLst>
      <p:ext uri="{BB962C8B-B14F-4D97-AF65-F5344CB8AC3E}">
        <p14:creationId xmlns:p14="http://schemas.microsoft.com/office/powerpoint/2010/main" val="2415109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you asked about:</a:t>
            </a:r>
            <a:endParaRPr lang="en-US" dirty="0"/>
          </a:p>
        </p:txBody>
      </p:sp>
      <p:sp>
        <p:nvSpPr>
          <p:cNvPr id="3" name="Content Placeholder 2"/>
          <p:cNvSpPr>
            <a:spLocks noGrp="1"/>
          </p:cNvSpPr>
          <p:nvPr>
            <p:ph idx="1"/>
          </p:nvPr>
        </p:nvSpPr>
        <p:spPr/>
        <p:txBody>
          <a:bodyPr/>
          <a:lstStyle/>
          <a:p>
            <a:pPr marL="0" indent="0">
              <a:buNone/>
            </a:pPr>
            <a:r>
              <a:rPr lang="en-US" dirty="0" smtClean="0"/>
              <a:t>Insert </a:t>
            </a:r>
            <a:r>
              <a:rPr lang="en-US" dirty="0"/>
              <a:t>s</a:t>
            </a:r>
            <a:r>
              <a:rPr lang="en-US" dirty="0" smtClean="0"/>
              <a:t>tudent comments from the “lecture thoughts” checkpoint question here!</a:t>
            </a:r>
          </a:p>
          <a:p>
            <a:pPr marL="0" indent="0">
              <a:buNone/>
            </a:pPr>
            <a:endParaRPr lang="en-US" sz="2800" dirty="0"/>
          </a:p>
          <a:p>
            <a:pPr marL="0" indent="0">
              <a:buNone/>
            </a:pPr>
            <a:r>
              <a:rPr lang="en-US" sz="2000" dirty="0" smtClean="0"/>
              <a:t>Add slides that answer specific student comments as needed.  </a:t>
            </a:r>
            <a:endParaRPr lang="en-US" sz="2000" dirty="0"/>
          </a:p>
        </p:txBody>
      </p:sp>
    </p:spTree>
    <p:extLst>
      <p:ext uri="{BB962C8B-B14F-4D97-AF65-F5344CB8AC3E}">
        <p14:creationId xmlns:p14="http://schemas.microsoft.com/office/powerpoint/2010/main" val="26945628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a:t>
            </a:r>
            <a:endParaRPr lang="en-US" dirty="0"/>
          </a:p>
        </p:txBody>
      </p:sp>
      <p:sp>
        <p:nvSpPr>
          <p:cNvPr id="3" name="Content Placeholder 2"/>
          <p:cNvSpPr>
            <a:spLocks noGrp="1"/>
          </p:cNvSpPr>
          <p:nvPr>
            <p:ph idx="1"/>
          </p:nvPr>
        </p:nvSpPr>
        <p:spPr/>
        <p:txBody>
          <a:bodyPr/>
          <a:lstStyle/>
          <a:p>
            <a:pPr marL="0" indent="0">
              <a:buNone/>
            </a:pPr>
            <a:r>
              <a:rPr lang="en-US" sz="2400" dirty="0"/>
              <a:t>A student sitting at rest on a chair that is free to rotate holds a spinning bicycle wheel that rotates in the horizontal plane, shown in a). When the student flips the bicycle wheel over, as shown in b), he </a:t>
            </a:r>
            <a:r>
              <a:rPr lang="en-US" sz="2400" dirty="0" smtClean="0"/>
              <a:t>will:</a:t>
            </a:r>
          </a:p>
          <a:p>
            <a:pPr marL="0" indent="0">
              <a:buNone/>
            </a:pPr>
            <a:endParaRPr lang="en-US" dirty="0"/>
          </a:p>
          <a:p>
            <a:pPr marL="0" indent="0">
              <a:buNone/>
            </a:pPr>
            <a:r>
              <a:rPr lang="en-US" dirty="0" smtClean="0"/>
              <a:t>A. spin </a:t>
            </a:r>
            <a:r>
              <a:rPr lang="en-US" dirty="0"/>
              <a:t>in the same direction as the flipped </a:t>
            </a:r>
            <a:r>
              <a:rPr lang="en-US" dirty="0" smtClean="0"/>
              <a:t>	bicycle </a:t>
            </a:r>
            <a:r>
              <a:rPr lang="en-US" dirty="0"/>
              <a:t>wheel.</a:t>
            </a:r>
          </a:p>
          <a:p>
            <a:pPr marL="0" indent="0">
              <a:buNone/>
            </a:pPr>
            <a:r>
              <a:rPr lang="en-US" dirty="0" smtClean="0"/>
              <a:t>B. spin </a:t>
            </a:r>
            <a:r>
              <a:rPr lang="en-US" dirty="0"/>
              <a:t>in the opposite direction as the flipped </a:t>
            </a:r>
            <a:r>
              <a:rPr lang="en-US" dirty="0" smtClean="0"/>
              <a:t>	bicycle </a:t>
            </a:r>
            <a:r>
              <a:rPr lang="en-US" dirty="0"/>
              <a:t>wheel.</a:t>
            </a:r>
          </a:p>
          <a:p>
            <a:pPr marL="0" indent="0">
              <a:buNone/>
            </a:pPr>
            <a:r>
              <a:rPr lang="en-US" dirty="0" smtClean="0"/>
              <a:t>C. not </a:t>
            </a:r>
            <a:r>
              <a:rPr lang="en-US" dirty="0"/>
              <a:t>spin at all.</a:t>
            </a:r>
          </a:p>
        </p:txBody>
      </p:sp>
      <p:pic>
        <p:nvPicPr>
          <p:cNvPr id="4" name="Picture 3"/>
          <p:cNvPicPr>
            <a:picLocks noChangeAspect="1"/>
          </p:cNvPicPr>
          <p:nvPr/>
        </p:nvPicPr>
        <p:blipFill>
          <a:blip r:embed="rId2"/>
          <a:stretch>
            <a:fillRect/>
          </a:stretch>
        </p:blipFill>
        <p:spPr>
          <a:xfrm>
            <a:off x="5994839" y="4778892"/>
            <a:ext cx="2542539" cy="1515336"/>
          </a:xfrm>
          <a:prstGeom prst="rect">
            <a:avLst/>
          </a:prstGeom>
        </p:spPr>
      </p:pic>
    </p:spTree>
    <p:extLst>
      <p:ext uri="{BB962C8B-B14F-4D97-AF65-F5344CB8AC3E}">
        <p14:creationId xmlns:p14="http://schemas.microsoft.com/office/powerpoint/2010/main" val="16038052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eaLnBrk="1" hangingPunct="1"/>
            <a:r>
              <a:rPr lang="en-US" dirty="0" smtClean="0">
                <a:latin typeface="Trebuchet MS" charset="0"/>
                <a:cs typeface="Arial" charset="0"/>
              </a:rPr>
              <a:t>Checkpoint </a:t>
            </a:r>
            <a:r>
              <a:rPr lang="en-US" dirty="0" err="1" smtClean="0">
                <a:latin typeface="Trebuchet MS" charset="0"/>
                <a:cs typeface="Arial" charset="0"/>
              </a:rPr>
              <a:t>warmup</a:t>
            </a:r>
            <a:endParaRPr lang="en-US" dirty="0">
              <a:latin typeface="Trebuchet MS" charset="0"/>
              <a:cs typeface="Arial" charset="0"/>
            </a:endParaRPr>
          </a:p>
        </p:txBody>
      </p:sp>
      <p:sp>
        <p:nvSpPr>
          <p:cNvPr id="50178" name="Content Placeholder 2"/>
          <p:cNvSpPr>
            <a:spLocks noGrp="1"/>
          </p:cNvSpPr>
          <p:nvPr>
            <p:ph idx="1"/>
          </p:nvPr>
        </p:nvSpPr>
        <p:spPr/>
        <p:txBody>
          <a:bodyPr/>
          <a:lstStyle/>
          <a:p>
            <a:pPr eaLnBrk="1" hangingPunct="1"/>
            <a:r>
              <a:rPr lang="en-US" dirty="0">
                <a:latin typeface="Calibri" charset="0"/>
                <a:cs typeface="Arial" charset="0"/>
              </a:rPr>
              <a:t>Bike Wheel Spinning:</a:t>
            </a:r>
          </a:p>
          <a:p>
            <a:pPr eaLnBrk="1" hangingPunct="1"/>
            <a:endParaRPr lang="en-US" dirty="0">
              <a:latin typeface="Calibri" charset="0"/>
              <a:cs typeface="Arial" charset="0"/>
            </a:endParaRPr>
          </a:p>
          <a:p>
            <a:pPr eaLnBrk="1" hangingPunct="1"/>
            <a:r>
              <a:rPr lang="en-US" dirty="0">
                <a:latin typeface="Calibri" charset="0"/>
                <a:cs typeface="Arial" charset="0"/>
              </a:rPr>
              <a:t>As I </a:t>
            </a:r>
            <a:r>
              <a:rPr lang="en-US" dirty="0" smtClean="0">
                <a:latin typeface="Calibri" charset="0"/>
                <a:cs typeface="Arial" charset="0"/>
              </a:rPr>
              <a:t>change the axis of this </a:t>
            </a:r>
            <a:r>
              <a:rPr lang="en-US" dirty="0">
                <a:latin typeface="Calibri" charset="0"/>
                <a:cs typeface="Arial" charset="0"/>
              </a:rPr>
              <a:t>bike wheel, is the angular momentum changing?  </a:t>
            </a:r>
          </a:p>
          <a:p>
            <a:pPr eaLnBrk="1" hangingPunct="1"/>
            <a:endParaRPr lang="en-US" dirty="0">
              <a:latin typeface="Calibri" charset="0"/>
              <a:cs typeface="Arial" charset="0"/>
            </a:endParaRPr>
          </a:p>
          <a:p>
            <a:pPr eaLnBrk="1" hangingPunct="1"/>
            <a:r>
              <a:rPr lang="en-US" dirty="0">
                <a:latin typeface="Calibri" charset="0"/>
                <a:cs typeface="Arial" charset="0"/>
              </a:rPr>
              <a:t>A. Yes</a:t>
            </a:r>
          </a:p>
          <a:p>
            <a:pPr eaLnBrk="1" hangingPunct="1"/>
            <a:r>
              <a:rPr lang="en-US" dirty="0">
                <a:latin typeface="Calibri" charset="0"/>
                <a:cs typeface="Arial" charset="0"/>
              </a:rPr>
              <a:t>B. No</a:t>
            </a:r>
          </a:p>
        </p:txBody>
      </p:sp>
      <p:sp>
        <p:nvSpPr>
          <p:cNvPr id="5" name="Rectangle 6"/>
          <p:cNvSpPr>
            <a:spLocks noChangeArrowheads="1"/>
          </p:cNvSpPr>
          <p:nvPr/>
        </p:nvSpPr>
        <p:spPr bwMode="auto">
          <a:xfrm>
            <a:off x="117475" y="3745765"/>
            <a:ext cx="2286000" cy="6858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2" name="TextBox 1"/>
          <p:cNvSpPr txBox="1"/>
          <p:nvPr/>
        </p:nvSpPr>
        <p:spPr>
          <a:xfrm>
            <a:off x="2536825" y="3236913"/>
            <a:ext cx="6457950" cy="1200150"/>
          </a:xfrm>
          <a:prstGeom prst="rect">
            <a:avLst/>
          </a:prstGeom>
          <a:noFill/>
        </p:spPr>
        <p:txBody>
          <a:bodyPr wrap="none">
            <a:spAutoFit/>
          </a:bodyPr>
          <a:lstStyle/>
          <a:p>
            <a:pPr algn="ctr">
              <a:defRPr/>
            </a:pPr>
            <a:r>
              <a:rPr lang="en-US" sz="3600" dirty="0">
                <a:solidFill>
                  <a:srgbClr val="000000"/>
                </a:solidFill>
                <a:cs typeface="Arial" charset="0"/>
              </a:rPr>
              <a:t>Angular momentum is a vector</a:t>
            </a:r>
          </a:p>
          <a:p>
            <a:pPr algn="ctr">
              <a:defRPr/>
            </a:pPr>
            <a:r>
              <a:rPr lang="en-US" sz="3600" dirty="0">
                <a:solidFill>
                  <a:srgbClr val="000000"/>
                </a:solidFill>
                <a:cs typeface="Arial" charset="0"/>
              </a:rPr>
              <a:t>direction is changing!</a:t>
            </a:r>
          </a:p>
        </p:txBody>
      </p:sp>
      <p:sp>
        <p:nvSpPr>
          <p:cNvPr id="3" name="TextBox 2"/>
          <p:cNvSpPr txBox="1"/>
          <p:nvPr/>
        </p:nvSpPr>
        <p:spPr>
          <a:xfrm>
            <a:off x="117475" y="5649427"/>
            <a:ext cx="9146855" cy="584776"/>
          </a:xfrm>
          <a:prstGeom prst="rect">
            <a:avLst/>
          </a:prstGeom>
          <a:noFill/>
        </p:spPr>
        <p:txBody>
          <a:bodyPr wrap="none" rtlCol="0">
            <a:spAutoFit/>
          </a:bodyPr>
          <a:lstStyle/>
          <a:p>
            <a:r>
              <a:rPr lang="en-US" sz="3200" dirty="0" smtClean="0"/>
              <a:t>If angular momentum is conserved, where does it go? </a:t>
            </a:r>
          </a:p>
        </p:txBody>
      </p:sp>
    </p:spTree>
    <p:extLst>
      <p:ext uri="{BB962C8B-B14F-4D97-AF65-F5344CB8AC3E}">
        <p14:creationId xmlns:p14="http://schemas.microsoft.com/office/powerpoint/2010/main" val="584451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a:t>
            </a:r>
            <a:endParaRPr lang="en-US" dirty="0"/>
          </a:p>
        </p:txBody>
      </p:sp>
      <p:sp>
        <p:nvSpPr>
          <p:cNvPr id="3" name="Content Placeholder 2"/>
          <p:cNvSpPr>
            <a:spLocks noGrp="1"/>
          </p:cNvSpPr>
          <p:nvPr>
            <p:ph idx="1"/>
          </p:nvPr>
        </p:nvSpPr>
        <p:spPr/>
        <p:txBody>
          <a:bodyPr/>
          <a:lstStyle/>
          <a:p>
            <a:endParaRPr lang="en-US" dirty="0" smtClean="0"/>
          </a:p>
          <a:p>
            <a:pPr>
              <a:buAutoNum type="alphaUcPeriod"/>
            </a:pPr>
            <a:r>
              <a:rPr lang="en-US" dirty="0" smtClean="0"/>
              <a:t>spin </a:t>
            </a:r>
            <a:r>
              <a:rPr lang="en-US" dirty="0"/>
              <a:t>in the same direction as the flipped 	bicycle wheel</a:t>
            </a:r>
            <a:r>
              <a:rPr lang="en-US" dirty="0" smtClean="0"/>
              <a:t>.</a:t>
            </a:r>
          </a:p>
          <a:p>
            <a:pPr lvl="2"/>
            <a:r>
              <a:rPr lang="en-US" dirty="0" smtClean="0"/>
              <a:t>Student explanation</a:t>
            </a:r>
            <a:endParaRPr lang="en-US" dirty="0"/>
          </a:p>
          <a:p>
            <a:pPr marL="0" indent="0">
              <a:buNone/>
            </a:pPr>
            <a:r>
              <a:rPr lang="en-US" dirty="0"/>
              <a:t>B. spin in the opposite direction as the </a:t>
            </a:r>
            <a:r>
              <a:rPr lang="en-US" dirty="0" smtClean="0"/>
              <a:t>flipped bicycle wheel.</a:t>
            </a:r>
            <a:endParaRPr lang="en-US" dirty="0"/>
          </a:p>
          <a:p>
            <a:pPr lvl="2"/>
            <a:r>
              <a:rPr lang="en-US" dirty="0"/>
              <a:t>Student explanation</a:t>
            </a:r>
          </a:p>
          <a:p>
            <a:pPr marL="0" indent="0">
              <a:buNone/>
            </a:pPr>
            <a:endParaRPr lang="en-US" dirty="0" smtClean="0"/>
          </a:p>
        </p:txBody>
      </p:sp>
      <p:sp>
        <p:nvSpPr>
          <p:cNvPr id="4" name="Rectangle 3"/>
          <p:cNvSpPr/>
          <p:nvPr/>
        </p:nvSpPr>
        <p:spPr>
          <a:xfrm>
            <a:off x="457200" y="3081198"/>
            <a:ext cx="7928107" cy="1288501"/>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61165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it!</a:t>
            </a:r>
            <a:endParaRPr lang="en-US" dirty="0"/>
          </a:p>
        </p:txBody>
      </p:sp>
      <p:pic>
        <p:nvPicPr>
          <p:cNvPr id="4" name="Picture 3"/>
          <p:cNvPicPr>
            <a:picLocks noChangeAspect="1"/>
          </p:cNvPicPr>
          <p:nvPr/>
        </p:nvPicPr>
        <p:blipFill>
          <a:blip r:embed="rId2"/>
          <a:stretch>
            <a:fillRect/>
          </a:stretch>
        </p:blipFill>
        <p:spPr>
          <a:xfrm>
            <a:off x="859057" y="1344523"/>
            <a:ext cx="7678321" cy="4576227"/>
          </a:xfrm>
          <a:prstGeom prst="rect">
            <a:avLst/>
          </a:prstGeom>
        </p:spPr>
      </p:pic>
    </p:spTree>
    <p:extLst>
      <p:ext uri="{BB962C8B-B14F-4D97-AF65-F5344CB8AC3E}">
        <p14:creationId xmlns:p14="http://schemas.microsoft.com/office/powerpoint/2010/main" val="2997592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0"/>
          <p:cNvSpPr>
            <a:spLocks noGrp="1"/>
          </p:cNvSpPr>
          <p:nvPr>
            <p:ph type="title" idx="4294967295"/>
          </p:nvPr>
        </p:nvSpPr>
        <p:spPr>
          <a:xfrm>
            <a:off x="155575" y="0"/>
            <a:ext cx="8839200" cy="588963"/>
          </a:xfrm>
          <a:prstGeom prst="rect">
            <a:avLst/>
          </a:prstGeom>
        </p:spPr>
        <p:txBody>
          <a:bodyPr/>
          <a:lstStyle/>
          <a:p>
            <a:r>
              <a:rPr lang="en-US" dirty="0" smtClean="0">
                <a:latin typeface="Trebuchet MS" charset="0"/>
                <a:cs typeface="Arial" charset="0"/>
              </a:rPr>
              <a:t>Checkpoint 3 extension</a:t>
            </a:r>
            <a:endParaRPr lang="en-US" dirty="0">
              <a:latin typeface="Trebuchet MS" charset="0"/>
              <a:cs typeface="Arial" charset="0"/>
            </a:endParaRPr>
          </a:p>
        </p:txBody>
      </p:sp>
      <p:sp>
        <p:nvSpPr>
          <p:cNvPr id="5" name="Rectangle 3"/>
          <p:cNvSpPr txBox="1">
            <a:spLocks noChangeArrowheads="1"/>
          </p:cNvSpPr>
          <p:nvPr/>
        </p:nvSpPr>
        <p:spPr>
          <a:xfrm>
            <a:off x="117475" y="625475"/>
            <a:ext cx="8794750" cy="2881313"/>
          </a:xfrm>
          <a:prstGeom prst="rect">
            <a:avLst/>
          </a:prstGeom>
          <a:noFill/>
        </p:spPr>
        <p:txBody>
          <a:bodyPr lIns="92075" tIns="46038" rIns="92075" bIns="46038"/>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971550" indent="-514350" algn="l" defTabSz="457200" rtl="0" eaLnBrk="1" latinLnBrk="0" hangingPunct="1">
              <a:spcBef>
                <a:spcPct val="20000"/>
              </a:spcBef>
              <a:buFont typeface="Wingdings" charset="2"/>
              <a:buChar char="Ø"/>
              <a:defRPr sz="2800" kern="1200">
                <a:solidFill>
                  <a:srgbClr val="FF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Wingdings" charset="2"/>
              <a:buChar char="Ø"/>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US" sz="2800" dirty="0" smtClean="0">
                <a:latin typeface="Calibri" charset="0"/>
                <a:cs typeface="Arial" charset="0"/>
              </a:rPr>
              <a:t>A student sits on a freely turning stool and rotates with constant angular velocity </a:t>
            </a:r>
            <a:r>
              <a:rPr lang="en-US" sz="2800" i="1" dirty="0" smtClean="0">
                <a:solidFill>
                  <a:srgbClr val="2D6F9E"/>
                </a:solidFill>
                <a:latin typeface="Symbol" charset="0"/>
                <a:cs typeface="Times New Roman" charset="0"/>
              </a:rPr>
              <a:t>w</a:t>
            </a:r>
            <a:r>
              <a:rPr lang="en-US" sz="2800" baseline="-25000" dirty="0" smtClean="0">
                <a:solidFill>
                  <a:srgbClr val="2D6F9E"/>
                </a:solidFill>
                <a:latin typeface="Times New Roman" charset="0"/>
                <a:cs typeface="Times New Roman" charset="0"/>
              </a:rPr>
              <a:t>1</a:t>
            </a:r>
            <a:r>
              <a:rPr lang="en-US" sz="2800" dirty="0" smtClean="0">
                <a:latin typeface="Calibri" charset="0"/>
                <a:cs typeface="Arial" charset="0"/>
              </a:rPr>
              <a:t>.  She pulls her arms in and her angular velocity changes to </a:t>
            </a:r>
            <a:r>
              <a:rPr lang="en-US" sz="2800" i="1" dirty="0" smtClean="0">
                <a:solidFill>
                  <a:srgbClr val="2D6F9E"/>
                </a:solidFill>
                <a:latin typeface="Symbol" charset="0"/>
                <a:cs typeface="Times New Roman" charset="0"/>
              </a:rPr>
              <a:t>w</a:t>
            </a:r>
            <a:r>
              <a:rPr lang="en-US" sz="2800" baseline="-25000" dirty="0" smtClean="0">
                <a:solidFill>
                  <a:srgbClr val="2D6F9E"/>
                </a:solidFill>
                <a:latin typeface="Times New Roman" charset="0"/>
                <a:cs typeface="Times New Roman" charset="0"/>
              </a:rPr>
              <a:t>2</a:t>
            </a:r>
            <a:r>
              <a:rPr lang="en-US" sz="2800" dirty="0" smtClean="0">
                <a:latin typeface="Calibri" charset="0"/>
                <a:cs typeface="Arial" charset="0"/>
              </a:rPr>
              <a:t>.</a:t>
            </a:r>
            <a:r>
              <a:rPr lang="en-US" sz="2800" dirty="0" smtClean="0">
                <a:latin typeface="Arial" charset="0"/>
                <a:cs typeface="Arial" charset="0"/>
              </a:rPr>
              <a:t>  </a:t>
            </a:r>
            <a:br>
              <a:rPr lang="en-US" sz="2800" dirty="0" smtClean="0">
                <a:latin typeface="Arial" charset="0"/>
                <a:cs typeface="Arial" charset="0"/>
              </a:rPr>
            </a:br>
            <a:endParaRPr lang="en-US" sz="2800" dirty="0">
              <a:latin typeface="Calibri" charset="0"/>
              <a:cs typeface="Arial" charset="0"/>
            </a:endParaRPr>
          </a:p>
        </p:txBody>
      </p:sp>
      <p:grpSp>
        <p:nvGrpSpPr>
          <p:cNvPr id="6" name="Group 59"/>
          <p:cNvGrpSpPr>
            <a:grpSpLocks/>
          </p:cNvGrpSpPr>
          <p:nvPr/>
        </p:nvGrpSpPr>
        <p:grpSpPr bwMode="auto">
          <a:xfrm>
            <a:off x="2114550" y="3544888"/>
            <a:ext cx="4410075" cy="2744787"/>
            <a:chOff x="2114080" y="3544215"/>
            <a:chExt cx="4411041" cy="2745132"/>
          </a:xfrm>
        </p:grpSpPr>
        <p:grpSp>
          <p:nvGrpSpPr>
            <p:cNvPr id="7" name="Group 76"/>
            <p:cNvGrpSpPr>
              <a:grpSpLocks/>
            </p:cNvGrpSpPr>
            <p:nvPr/>
          </p:nvGrpSpPr>
          <p:grpSpPr bwMode="auto">
            <a:xfrm>
              <a:off x="4840835" y="3544215"/>
              <a:ext cx="1684286" cy="2745132"/>
              <a:chOff x="4875264" y="3525838"/>
              <a:chExt cx="1684286" cy="2745132"/>
            </a:xfrm>
          </p:grpSpPr>
          <p:pic>
            <p:nvPicPr>
              <p:cNvPr id="17" name="Picture 20" descr="curved arr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flipV="1">
                <a:off x="5441483" y="3657670"/>
                <a:ext cx="551502" cy="25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Line 28"/>
              <p:cNvSpPr>
                <a:spLocks noChangeShapeType="1"/>
              </p:cNvSpPr>
              <p:nvPr/>
            </p:nvSpPr>
            <p:spPr bwMode="auto">
              <a:xfrm>
                <a:off x="5713228" y="3732239"/>
                <a:ext cx="9527" cy="2538731"/>
              </a:xfrm>
              <a:prstGeom prst="line">
                <a:avLst/>
              </a:prstGeom>
              <a:noFill/>
              <a:ln w="12700">
                <a:solidFill>
                  <a:schemeClr val="tx2"/>
                </a:solidFill>
                <a:prstDash val="dash"/>
                <a:round/>
                <a:headEnd/>
                <a:tailEnd/>
              </a:ln>
              <a:extLst/>
            </p:spPr>
            <p:txBody>
              <a:bodyPr wrap="none" anchor="ctr"/>
              <a:lstStyle/>
              <a:p>
                <a:pPr>
                  <a:defRPr/>
                </a:pPr>
                <a:endParaRPr lang="en-US">
                  <a:latin typeface="Arial" pitchFamily="34" charset="0"/>
                  <a:ea typeface="+mn-ea"/>
                  <a:cs typeface="+mn-cs"/>
                </a:endParaRPr>
              </a:p>
            </p:txBody>
          </p:sp>
          <p:grpSp>
            <p:nvGrpSpPr>
              <p:cNvPr id="19" name="Group 64"/>
              <p:cNvGrpSpPr>
                <a:grpSpLocks/>
              </p:cNvGrpSpPr>
              <p:nvPr/>
            </p:nvGrpSpPr>
            <p:grpSpPr bwMode="auto">
              <a:xfrm>
                <a:off x="4875264" y="3525838"/>
                <a:ext cx="1684286" cy="2589752"/>
                <a:chOff x="4875264" y="3525838"/>
                <a:chExt cx="1684286" cy="2589752"/>
              </a:xfrm>
            </p:grpSpPr>
            <p:sp>
              <p:nvSpPr>
                <p:cNvPr id="20" name="Rectangle 57"/>
                <p:cNvSpPr>
                  <a:spLocks noChangeArrowheads="1"/>
                </p:cNvSpPr>
                <p:nvPr/>
              </p:nvSpPr>
              <p:spPr bwMode="auto">
                <a:xfrm>
                  <a:off x="6057900" y="3525838"/>
                  <a:ext cx="4699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Symbol" charset="0"/>
                    </a:rPr>
                    <a:t></a:t>
                  </a:r>
                  <a:r>
                    <a:rPr lang="en-US" sz="500" i="1">
                      <a:solidFill>
                        <a:schemeClr val="tx2"/>
                      </a:solidFill>
                      <a:effectLst/>
                      <a:latin typeface="Symbol" charset="0"/>
                    </a:rPr>
                    <a:t> </a:t>
                  </a:r>
                  <a:r>
                    <a:rPr lang="en-US" i="1" baseline="-25000">
                      <a:solidFill>
                        <a:schemeClr val="tx2"/>
                      </a:solidFill>
                      <a:effectLst/>
                      <a:latin typeface="Times New Roman" charset="0"/>
                      <a:cs typeface="Times New Roman" charset="0"/>
                    </a:rPr>
                    <a:t>f </a:t>
                  </a:r>
                </a:p>
              </p:txBody>
            </p:sp>
            <p:sp>
              <p:nvSpPr>
                <p:cNvPr id="21" name="Rectangle 58"/>
                <p:cNvSpPr>
                  <a:spLocks noChangeArrowheads="1"/>
                </p:cNvSpPr>
                <p:nvPr/>
              </p:nvSpPr>
              <p:spPr bwMode="auto">
                <a:xfrm>
                  <a:off x="6191250" y="4587875"/>
                  <a:ext cx="368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I</a:t>
                  </a:r>
                  <a:r>
                    <a:rPr lang="en-US" i="1" baseline="-25000">
                      <a:solidFill>
                        <a:schemeClr val="tx2"/>
                      </a:solidFill>
                      <a:effectLst/>
                      <a:latin typeface="Times New Roman" charset="0"/>
                      <a:cs typeface="Times New Roman" charset="0"/>
                    </a:rPr>
                    <a:t>f </a:t>
                  </a:r>
                </a:p>
              </p:txBody>
            </p:sp>
            <p:sp>
              <p:nvSpPr>
                <p:cNvPr id="22" name="Rectangle 60"/>
                <p:cNvSpPr>
                  <a:spLocks noChangeArrowheads="1"/>
                </p:cNvSpPr>
                <p:nvPr/>
              </p:nvSpPr>
              <p:spPr bwMode="auto">
                <a:xfrm>
                  <a:off x="4917645" y="5080415"/>
                  <a:ext cx="3730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L</a:t>
                  </a:r>
                  <a:r>
                    <a:rPr lang="en-US" i="1" baseline="-25000">
                      <a:solidFill>
                        <a:schemeClr val="tx2"/>
                      </a:solidFill>
                      <a:effectLst/>
                      <a:latin typeface="Times New Roman" charset="0"/>
                      <a:cs typeface="Times New Roman" charset="0"/>
                    </a:rPr>
                    <a:t>f</a:t>
                  </a:r>
                </a:p>
              </p:txBody>
            </p:sp>
            <p:pic>
              <p:nvPicPr>
                <p:cNvPr id="23" name="Picture 76" descr="C:\Users\Jenkins\Desktop\Physics\211\new - white\pics\man-arms-dow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5264" y="3966496"/>
                  <a:ext cx="1661064" cy="214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8" name="Group 72"/>
            <p:cNvGrpSpPr>
              <a:grpSpLocks/>
            </p:cNvGrpSpPr>
            <p:nvPr/>
          </p:nvGrpSpPr>
          <p:grpSpPr bwMode="auto">
            <a:xfrm>
              <a:off x="2114080" y="3544888"/>
              <a:ext cx="2005733" cy="2726082"/>
              <a:chOff x="2114080" y="3544888"/>
              <a:chExt cx="2005733" cy="2726082"/>
            </a:xfrm>
          </p:grpSpPr>
          <p:sp>
            <p:nvSpPr>
              <p:cNvPr id="9" name="Rectangle 55"/>
              <p:cNvSpPr>
                <a:spLocks noChangeArrowheads="1"/>
              </p:cNvSpPr>
              <p:nvPr/>
            </p:nvSpPr>
            <p:spPr bwMode="auto">
              <a:xfrm>
                <a:off x="3135313" y="3544888"/>
                <a:ext cx="4746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Symbol" charset="0"/>
                  </a:rPr>
                  <a:t></a:t>
                </a:r>
                <a:r>
                  <a:rPr lang="en-US" sz="500" i="1">
                    <a:solidFill>
                      <a:schemeClr val="tx2"/>
                    </a:solidFill>
                    <a:effectLst/>
                    <a:latin typeface="Symbol" charset="0"/>
                  </a:rPr>
                  <a:t> </a:t>
                </a:r>
                <a:r>
                  <a:rPr lang="en-US" i="1" baseline="-25000">
                    <a:solidFill>
                      <a:schemeClr val="tx2"/>
                    </a:solidFill>
                    <a:effectLst/>
                    <a:latin typeface="Times New Roman" charset="0"/>
                    <a:cs typeface="Times New Roman" charset="0"/>
                  </a:rPr>
                  <a:t>i</a:t>
                </a:r>
                <a:r>
                  <a:rPr lang="en-US" i="1" baseline="-25000">
                    <a:solidFill>
                      <a:schemeClr val="tx2"/>
                    </a:solidFill>
                    <a:effectLst/>
                  </a:rPr>
                  <a:t> </a:t>
                </a:r>
              </a:p>
            </p:txBody>
          </p:sp>
          <p:sp>
            <p:nvSpPr>
              <p:cNvPr id="10" name="Rectangle 56"/>
              <p:cNvSpPr>
                <a:spLocks noChangeArrowheads="1"/>
              </p:cNvSpPr>
              <p:nvPr/>
            </p:nvSpPr>
            <p:spPr bwMode="auto">
              <a:xfrm>
                <a:off x="3803900" y="4197100"/>
                <a:ext cx="3159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I</a:t>
                </a:r>
                <a:r>
                  <a:rPr lang="en-US" i="1" baseline="-25000">
                    <a:solidFill>
                      <a:schemeClr val="tx2"/>
                    </a:solidFill>
                    <a:effectLst/>
                    <a:latin typeface="Times New Roman" charset="0"/>
                    <a:cs typeface="Times New Roman" charset="0"/>
                  </a:rPr>
                  <a:t>i</a:t>
                </a:r>
              </a:p>
            </p:txBody>
          </p:sp>
          <p:sp>
            <p:nvSpPr>
              <p:cNvPr id="11" name="Rectangle 59"/>
              <p:cNvSpPr>
                <a:spLocks noChangeArrowheads="1"/>
              </p:cNvSpPr>
              <p:nvPr/>
            </p:nvSpPr>
            <p:spPr bwMode="auto">
              <a:xfrm>
                <a:off x="2149185" y="5003605"/>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L</a:t>
                </a:r>
                <a:r>
                  <a:rPr lang="en-US" i="1" baseline="-25000">
                    <a:solidFill>
                      <a:schemeClr val="tx2"/>
                    </a:solidFill>
                    <a:effectLst/>
                    <a:latin typeface="Times New Roman" charset="0"/>
                    <a:cs typeface="Times New Roman" charset="0"/>
                  </a:rPr>
                  <a:t>i</a:t>
                </a:r>
              </a:p>
            </p:txBody>
          </p:sp>
          <p:sp>
            <p:nvSpPr>
              <p:cNvPr id="12" name="Arc 64"/>
              <p:cNvSpPr>
                <a:spLocks/>
              </p:cNvSpPr>
              <p:nvPr/>
            </p:nvSpPr>
            <p:spPr bwMode="auto">
              <a:xfrm>
                <a:off x="3414528" y="5579646"/>
                <a:ext cx="350914" cy="192111"/>
              </a:xfrm>
              <a:custGeom>
                <a:avLst/>
                <a:gdLst>
                  <a:gd name="T0" fmla="*/ 147 w 21600"/>
                  <a:gd name="T1" fmla="*/ 0 h 37697"/>
                  <a:gd name="T2" fmla="*/ 0 w 21600"/>
                  <a:gd name="T3" fmla="*/ 121 h 37697"/>
                  <a:gd name="T4" fmla="*/ 0 w 21600"/>
                  <a:gd name="T5" fmla="*/ 52 h 37697"/>
                  <a:gd name="T6" fmla="*/ 0 60000 65536"/>
                  <a:gd name="T7" fmla="*/ 0 60000 65536"/>
                  <a:gd name="T8" fmla="*/ 0 60000 65536"/>
                  <a:gd name="T9" fmla="*/ 0 w 21600"/>
                  <a:gd name="T10" fmla="*/ 0 h 37697"/>
                  <a:gd name="T11" fmla="*/ 21600 w 21600"/>
                  <a:gd name="T12" fmla="*/ 37697 h 37697"/>
                </a:gdLst>
                <a:ahLst/>
                <a:cxnLst>
                  <a:cxn ang="T6">
                    <a:pos x="T0" y="T1"/>
                  </a:cxn>
                  <a:cxn ang="T7">
                    <a:pos x="T2" y="T3"/>
                  </a:cxn>
                  <a:cxn ang="T8">
                    <a:pos x="T4" y="T5"/>
                  </a:cxn>
                </a:cxnLst>
                <a:rect l="T9" t="T10" r="T11" b="T12"/>
                <a:pathLst>
                  <a:path w="21600" h="37697" fill="none" extrusionOk="0">
                    <a:moveTo>
                      <a:pt x="14403" y="-1"/>
                    </a:moveTo>
                    <a:cubicBezTo>
                      <a:pt x="18982" y="4097"/>
                      <a:pt x="21600" y="9951"/>
                      <a:pt x="21600" y="16097"/>
                    </a:cubicBezTo>
                    <a:cubicBezTo>
                      <a:pt x="21600" y="28026"/>
                      <a:pt x="11929" y="37696"/>
                      <a:pt x="0" y="37697"/>
                    </a:cubicBezTo>
                  </a:path>
                  <a:path w="21600" h="37697" stroke="0" extrusionOk="0">
                    <a:moveTo>
                      <a:pt x="14403" y="-1"/>
                    </a:moveTo>
                    <a:cubicBezTo>
                      <a:pt x="18982" y="4097"/>
                      <a:pt x="21600" y="9951"/>
                      <a:pt x="21600" y="16097"/>
                    </a:cubicBezTo>
                    <a:cubicBezTo>
                      <a:pt x="21600" y="28026"/>
                      <a:pt x="11929" y="37696"/>
                      <a:pt x="0" y="37697"/>
                    </a:cubicBezTo>
                    <a:lnTo>
                      <a:pt x="0" y="16097"/>
                    </a:lnTo>
                    <a:close/>
                  </a:path>
                </a:pathLst>
              </a:custGeom>
              <a:noFill/>
              <a:ln w="12700" cap="rnd">
                <a:solidFill>
                  <a:schemeClr val="bg1"/>
                </a:solidFill>
                <a:round/>
                <a:headEnd type="triangle" w="med" len="med"/>
                <a:tailEnd/>
              </a:ln>
              <a:extLst/>
            </p:spPr>
            <p:txBody>
              <a:bodyPr wrap="none" anchor="ctr"/>
              <a:lstStyle/>
              <a:p>
                <a:pPr>
                  <a:defRPr/>
                </a:pPr>
                <a:endParaRPr lang="en-US">
                  <a:latin typeface="Arial" pitchFamily="34" charset="0"/>
                  <a:ea typeface="+mn-ea"/>
                  <a:cs typeface="+mn-cs"/>
                </a:endParaRPr>
              </a:p>
            </p:txBody>
          </p:sp>
          <p:grpSp>
            <p:nvGrpSpPr>
              <p:cNvPr id="13" name="Group 71"/>
              <p:cNvGrpSpPr>
                <a:grpSpLocks/>
              </p:cNvGrpSpPr>
              <p:nvPr/>
            </p:nvGrpSpPr>
            <p:grpSpPr bwMode="auto">
              <a:xfrm>
                <a:off x="2114080" y="3657670"/>
                <a:ext cx="1661062" cy="2613300"/>
                <a:chOff x="270640" y="3657670"/>
                <a:chExt cx="1661062" cy="2613300"/>
              </a:xfrm>
            </p:grpSpPr>
            <p:pic>
              <p:nvPicPr>
                <p:cNvPr id="14" name="Picture 20" descr="curved arr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flipV="1">
                  <a:off x="794478" y="3657670"/>
                  <a:ext cx="551502" cy="25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Line 28"/>
                <p:cNvSpPr>
                  <a:spLocks noChangeShapeType="1"/>
                </p:cNvSpPr>
                <p:nvPr/>
              </p:nvSpPr>
              <p:spPr bwMode="auto">
                <a:xfrm>
                  <a:off x="1091558" y="3731563"/>
                  <a:ext cx="9527" cy="2538732"/>
                </a:xfrm>
                <a:prstGeom prst="line">
                  <a:avLst/>
                </a:prstGeom>
                <a:noFill/>
                <a:ln w="12700">
                  <a:solidFill>
                    <a:schemeClr val="tx2"/>
                  </a:solidFill>
                  <a:prstDash val="dash"/>
                  <a:round/>
                  <a:headEnd/>
                  <a:tailEnd/>
                </a:ln>
                <a:extLst/>
              </p:spPr>
              <p:txBody>
                <a:bodyPr wrap="none" anchor="ctr"/>
                <a:lstStyle/>
                <a:p>
                  <a:pPr>
                    <a:defRPr/>
                  </a:pPr>
                  <a:endParaRPr lang="en-US">
                    <a:latin typeface="Arial" pitchFamily="34" charset="0"/>
                    <a:ea typeface="+mn-ea"/>
                    <a:cs typeface="+mn-cs"/>
                  </a:endParaRPr>
                </a:p>
              </p:txBody>
            </p:sp>
            <p:pic>
              <p:nvPicPr>
                <p:cNvPr id="16" name="Picture 63" descr="C:\Users\Jenkins\Desktop\Physics\211\new - white\pics\man-arms-ou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70640" y="3966670"/>
                  <a:ext cx="1661062" cy="2149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spTree>
    <p:extLst>
      <p:ext uri="{BB962C8B-B14F-4D97-AF65-F5344CB8AC3E}">
        <p14:creationId xmlns:p14="http://schemas.microsoft.com/office/powerpoint/2010/main" val="6828245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2"/>
          <p:cNvSpPr>
            <a:spLocks noGrp="1"/>
          </p:cNvSpPr>
          <p:nvPr>
            <p:ph type="title"/>
          </p:nvPr>
        </p:nvSpPr>
        <p:spPr/>
        <p:txBody>
          <a:bodyPr/>
          <a:lstStyle/>
          <a:p>
            <a:pPr eaLnBrk="1" hangingPunct="1"/>
            <a:r>
              <a:rPr lang="en-US">
                <a:latin typeface="Trebuchet MS" charset="0"/>
                <a:cs typeface="Arial" charset="0"/>
              </a:rPr>
              <a:t>Arms out to Arms in</a:t>
            </a:r>
          </a:p>
        </p:txBody>
      </p:sp>
      <p:sp>
        <p:nvSpPr>
          <p:cNvPr id="46082" name="Content Placeholder 3"/>
          <p:cNvSpPr>
            <a:spLocks noGrp="1"/>
          </p:cNvSpPr>
          <p:nvPr>
            <p:ph idx="1"/>
          </p:nvPr>
        </p:nvSpPr>
        <p:spPr>
          <a:xfrm>
            <a:off x="249238" y="762000"/>
            <a:ext cx="8894762" cy="5440363"/>
          </a:xfrm>
        </p:spPr>
        <p:txBody>
          <a:bodyPr/>
          <a:lstStyle/>
          <a:p>
            <a:pPr eaLnBrk="1" hangingPunct="1"/>
            <a:r>
              <a:rPr lang="en-US">
                <a:latin typeface="Calibri" charset="0"/>
                <a:cs typeface="Arial" charset="0"/>
              </a:rPr>
              <a:t>		</a:t>
            </a:r>
            <a:r>
              <a:rPr lang="en-US" u="sng">
                <a:latin typeface="Calibri" charset="0"/>
                <a:cs typeface="Arial" charset="0"/>
              </a:rPr>
              <a:t>Rotational Inertia</a:t>
            </a:r>
            <a:r>
              <a:rPr lang="en-US">
                <a:latin typeface="Calibri" charset="0"/>
                <a:cs typeface="Arial" charset="0"/>
              </a:rPr>
              <a:t>			</a:t>
            </a:r>
            <a:r>
              <a:rPr lang="en-US" u="sng">
                <a:latin typeface="Calibri" charset="0"/>
                <a:cs typeface="Arial" charset="0"/>
              </a:rPr>
              <a:t>Angular Speed</a:t>
            </a:r>
            <a:endParaRPr lang="en-US">
              <a:latin typeface="Calibri" charset="0"/>
              <a:cs typeface="Arial" charset="0"/>
            </a:endParaRPr>
          </a:p>
          <a:p>
            <a:pPr eaLnBrk="1" hangingPunct="1"/>
            <a:r>
              <a:rPr lang="en-US">
                <a:latin typeface="Calibri" charset="0"/>
                <a:cs typeface="Arial" charset="0"/>
              </a:rPr>
              <a:t>A. 		Up					Up	</a:t>
            </a:r>
          </a:p>
          <a:p>
            <a:pPr eaLnBrk="1" hangingPunct="1"/>
            <a:r>
              <a:rPr lang="en-US">
                <a:latin typeface="Calibri" charset="0"/>
                <a:cs typeface="Arial" charset="0"/>
              </a:rPr>
              <a:t>B. 		Down					Up</a:t>
            </a:r>
          </a:p>
          <a:p>
            <a:pPr eaLnBrk="1" hangingPunct="1"/>
            <a:r>
              <a:rPr lang="en-US">
                <a:latin typeface="Calibri" charset="0"/>
                <a:cs typeface="Arial" charset="0"/>
              </a:rPr>
              <a:t>C.  		Up 					Down</a:t>
            </a:r>
          </a:p>
          <a:p>
            <a:pPr eaLnBrk="1" hangingPunct="1"/>
            <a:r>
              <a:rPr lang="en-US">
                <a:latin typeface="Calibri" charset="0"/>
                <a:cs typeface="Arial" charset="0"/>
              </a:rPr>
              <a:t>D. 		Down					Down</a:t>
            </a:r>
          </a:p>
        </p:txBody>
      </p:sp>
      <p:sp>
        <p:nvSpPr>
          <p:cNvPr id="5" name="Rectangle 6"/>
          <p:cNvSpPr>
            <a:spLocks noChangeArrowheads="1"/>
          </p:cNvSpPr>
          <p:nvPr/>
        </p:nvSpPr>
        <p:spPr bwMode="auto">
          <a:xfrm>
            <a:off x="0" y="1828800"/>
            <a:ext cx="8153400" cy="6858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6" name="TextBox 5"/>
          <p:cNvSpPr txBox="1"/>
          <p:nvPr/>
        </p:nvSpPr>
        <p:spPr>
          <a:xfrm>
            <a:off x="762000" y="4114800"/>
            <a:ext cx="3889375" cy="1508125"/>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300" smtClean="0">
                <a:solidFill>
                  <a:srgbClr val="000000"/>
                </a:solidFill>
                <a:effectLst>
                  <a:outerShdw blurRad="38100" dist="38100" dir="2700000" algn="tl">
                    <a:srgbClr val="DDDDDD"/>
                  </a:outerShdw>
                </a:effectLst>
              </a:rPr>
              <a:t>Mass Distributed further out: </a:t>
            </a:r>
          </a:p>
          <a:p>
            <a:pPr>
              <a:defRPr/>
            </a:pPr>
            <a:r>
              <a:rPr lang="en-US" sz="2300" smtClean="0">
                <a:solidFill>
                  <a:srgbClr val="000000"/>
                </a:solidFill>
                <a:effectLst>
                  <a:outerShdw blurRad="38100" dist="38100" dir="2700000" algn="tl">
                    <a:srgbClr val="DDDDDD"/>
                  </a:outerShdw>
                </a:effectLst>
              </a:rPr>
              <a:t>	(larger R, larger I)</a:t>
            </a:r>
          </a:p>
          <a:p>
            <a:pPr>
              <a:defRPr/>
            </a:pPr>
            <a:r>
              <a:rPr lang="en-US" sz="2300" smtClean="0">
                <a:solidFill>
                  <a:srgbClr val="000000"/>
                </a:solidFill>
                <a:effectLst>
                  <a:outerShdw blurRad="38100" dist="38100" dir="2700000" algn="tl">
                    <a:srgbClr val="DDDDDD"/>
                  </a:outerShdw>
                </a:effectLst>
              </a:rPr>
              <a:t>Mass Distributed inwards:</a:t>
            </a:r>
          </a:p>
          <a:p>
            <a:pPr>
              <a:defRPr/>
            </a:pPr>
            <a:r>
              <a:rPr lang="en-US" sz="2300" smtClean="0">
                <a:solidFill>
                  <a:srgbClr val="000000"/>
                </a:solidFill>
                <a:effectLst>
                  <a:outerShdw blurRad="38100" dist="38100" dir="2700000" algn="tl">
                    <a:srgbClr val="DDDDDD"/>
                  </a:outerShdw>
                </a:effectLst>
              </a:rPr>
              <a:t>	(smaller R, Smaller I)</a:t>
            </a:r>
          </a:p>
        </p:txBody>
      </p:sp>
      <p:sp>
        <p:nvSpPr>
          <p:cNvPr id="7" name="TextBox 6"/>
          <p:cNvSpPr txBox="1"/>
          <p:nvPr/>
        </p:nvSpPr>
        <p:spPr>
          <a:xfrm>
            <a:off x="6172200" y="4114800"/>
            <a:ext cx="2074863" cy="1811338"/>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500" smtClean="0">
                <a:solidFill>
                  <a:srgbClr val="000000"/>
                </a:solidFill>
                <a:effectLst>
                  <a:outerShdw blurRad="38100" dist="38100" dir="2700000" algn="tl">
                    <a:srgbClr val="DDDDDD"/>
                  </a:outerShdw>
                </a:effectLst>
              </a:rPr>
              <a:t>I</a:t>
            </a:r>
            <a:r>
              <a:rPr lang="en-US" sz="2500" baseline="-25000" smtClean="0">
                <a:solidFill>
                  <a:srgbClr val="000000"/>
                </a:solidFill>
                <a:effectLst>
                  <a:outerShdw blurRad="38100" dist="38100" dir="2700000" algn="tl">
                    <a:srgbClr val="DDDDDD"/>
                  </a:outerShdw>
                </a:effectLst>
              </a:rPr>
              <a:t>o</a:t>
            </a:r>
            <a:r>
              <a:rPr lang="en-US" sz="2500" smtClean="0">
                <a:solidFill>
                  <a:srgbClr val="000000"/>
                </a:solidFill>
                <a:effectLst>
                  <a:outerShdw blurRad="38100" dist="38100" dir="2700000" algn="tl">
                    <a:srgbClr val="DDDDDD"/>
                  </a:outerShdw>
                </a:effectLst>
              </a:rPr>
              <a:t> ω</a:t>
            </a:r>
            <a:r>
              <a:rPr lang="en-US" sz="2500" baseline="-25000" smtClean="0">
                <a:solidFill>
                  <a:srgbClr val="000000"/>
                </a:solidFill>
                <a:effectLst>
                  <a:outerShdw blurRad="38100" dist="38100" dir="2700000" algn="tl">
                    <a:srgbClr val="DDDDDD"/>
                  </a:outerShdw>
                </a:effectLst>
              </a:rPr>
              <a:t>o</a:t>
            </a:r>
            <a:r>
              <a:rPr lang="en-US" sz="2500" smtClean="0">
                <a:solidFill>
                  <a:srgbClr val="000000"/>
                </a:solidFill>
                <a:effectLst>
                  <a:outerShdw blurRad="38100" dist="38100" dir="2700000" algn="tl">
                    <a:srgbClr val="DDDDDD"/>
                  </a:outerShdw>
                </a:effectLst>
              </a:rPr>
              <a:t> = I</a:t>
            </a:r>
            <a:r>
              <a:rPr lang="en-US" sz="2500" baseline="-25000" smtClean="0">
                <a:solidFill>
                  <a:srgbClr val="000000"/>
                </a:solidFill>
                <a:effectLst>
                  <a:outerShdw blurRad="38100" dist="38100" dir="2700000" algn="tl">
                    <a:srgbClr val="DDDDDD"/>
                  </a:outerShdw>
                </a:effectLst>
              </a:rPr>
              <a:t>f</a:t>
            </a:r>
            <a:r>
              <a:rPr lang="en-US" sz="2500" smtClean="0">
                <a:solidFill>
                  <a:srgbClr val="000000"/>
                </a:solidFill>
                <a:effectLst>
                  <a:outerShdw blurRad="38100" dist="38100" dir="2700000" algn="tl">
                    <a:srgbClr val="DDDDDD"/>
                  </a:outerShdw>
                </a:effectLst>
              </a:rPr>
              <a:t> ω</a:t>
            </a:r>
            <a:r>
              <a:rPr lang="en-US" sz="2500" baseline="-25000" smtClean="0">
                <a:solidFill>
                  <a:srgbClr val="000000"/>
                </a:solidFill>
                <a:effectLst>
                  <a:outerShdw blurRad="38100" dist="38100" dir="2700000" algn="tl">
                    <a:srgbClr val="DDDDDD"/>
                  </a:outerShdw>
                </a:effectLst>
              </a:rPr>
              <a:t>f</a:t>
            </a:r>
          </a:p>
          <a:p>
            <a:pPr>
              <a:defRPr/>
            </a:pPr>
            <a:endParaRPr lang="en-US" sz="2500" baseline="-25000" smtClean="0">
              <a:solidFill>
                <a:srgbClr val="000000"/>
              </a:solidFill>
              <a:effectLst>
                <a:outerShdw blurRad="38100" dist="38100" dir="2700000" algn="tl">
                  <a:srgbClr val="DDDDDD"/>
                </a:outerShdw>
              </a:effectLst>
            </a:endParaRPr>
          </a:p>
          <a:p>
            <a:pPr>
              <a:defRPr/>
            </a:pPr>
            <a:r>
              <a:rPr lang="en-US" sz="2500" smtClean="0">
                <a:solidFill>
                  <a:srgbClr val="000000"/>
                </a:solidFill>
                <a:effectLst>
                  <a:outerShdw blurRad="38100" dist="38100" dir="2700000" algn="tl">
                    <a:srgbClr val="DDDDDD"/>
                  </a:outerShdw>
                </a:effectLst>
              </a:rPr>
              <a:t>I goes up</a:t>
            </a:r>
          </a:p>
          <a:p>
            <a:pPr>
              <a:defRPr/>
            </a:pPr>
            <a:r>
              <a:rPr lang="en-US" sz="2500" smtClean="0">
                <a:solidFill>
                  <a:srgbClr val="000000"/>
                </a:solidFill>
                <a:effectLst>
                  <a:outerShdw blurRad="38100" dist="38100" dir="2700000" algn="tl">
                    <a:srgbClr val="DDDDDD"/>
                  </a:outerShdw>
                </a:effectLst>
              </a:rPr>
              <a:t>ω goes down</a:t>
            </a:r>
          </a:p>
          <a:p>
            <a:pPr>
              <a:defRPr/>
            </a:pPr>
            <a:endParaRPr lang="en-US" smtClean="0">
              <a:solidFill>
                <a:srgbClr val="000000"/>
              </a:solidFill>
              <a:effectLst>
                <a:outerShdw blurRad="38100" dist="38100" dir="2700000" algn="tl">
                  <a:srgbClr val="DDDDDD"/>
                </a:outerShdw>
              </a:effectLst>
            </a:endParaRPr>
          </a:p>
        </p:txBody>
      </p:sp>
    </p:spTree>
    <p:extLst>
      <p:ext uri="{BB962C8B-B14F-4D97-AF65-F5344CB8AC3E}">
        <p14:creationId xmlns:p14="http://schemas.microsoft.com/office/powerpoint/2010/main" val="2925381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r>
              <a:rPr lang="en-US">
                <a:latin typeface="Trebuchet MS" charset="0"/>
                <a:cs typeface="Arial" charset="0"/>
              </a:rPr>
              <a:t>Demo: arms in VS arms out</a:t>
            </a:r>
          </a:p>
        </p:txBody>
      </p:sp>
      <p:sp>
        <p:nvSpPr>
          <p:cNvPr id="3" name="Content Placeholder 2"/>
          <p:cNvSpPr>
            <a:spLocks noGrp="1"/>
          </p:cNvSpPr>
          <p:nvPr>
            <p:ph idx="1"/>
          </p:nvPr>
        </p:nvSpPr>
        <p:spPr/>
        <p:txBody>
          <a:bodyPr/>
          <a:lstStyle/>
          <a:p>
            <a:pPr eaLnBrk="1" hangingPunct="1"/>
            <a:r>
              <a:rPr lang="en-US">
                <a:latin typeface="Calibri" charset="0"/>
                <a:cs typeface="Arial" charset="0"/>
              </a:rPr>
              <a:t>Arms out:  	Higher I, 	Lower </a:t>
            </a:r>
            <a:r>
              <a:rPr lang="en-US">
                <a:solidFill>
                  <a:srgbClr val="000000"/>
                </a:solidFill>
                <a:latin typeface="Calibri" charset="0"/>
                <a:cs typeface="Arial" charset="0"/>
              </a:rPr>
              <a:t>ω</a:t>
            </a:r>
          </a:p>
          <a:p>
            <a:pPr eaLnBrk="1" hangingPunct="1"/>
            <a:endParaRPr lang="en-US">
              <a:latin typeface="Calibri" charset="0"/>
              <a:cs typeface="Arial" charset="0"/>
            </a:endParaRPr>
          </a:p>
          <a:p>
            <a:pPr eaLnBrk="1" hangingPunct="1"/>
            <a:r>
              <a:rPr lang="en-US">
                <a:latin typeface="Calibri" charset="0"/>
                <a:cs typeface="Arial" charset="0"/>
              </a:rPr>
              <a:t>Arms in:  	Lower I, 	Higher </a:t>
            </a:r>
            <a:r>
              <a:rPr lang="en-US">
                <a:solidFill>
                  <a:srgbClr val="000000"/>
                </a:solidFill>
                <a:latin typeface="Calibri" charset="0"/>
                <a:cs typeface="Arial" charset="0"/>
              </a:rPr>
              <a:t>ω</a:t>
            </a:r>
            <a:endParaRPr lang="en-US">
              <a:latin typeface="Calibri" charset="0"/>
              <a:cs typeface="Arial" charset="0"/>
            </a:endParaRPr>
          </a:p>
          <a:p>
            <a:pPr eaLnBrk="1" hangingPunct="1"/>
            <a:endParaRPr lang="en-US">
              <a:latin typeface="Calibri" charset="0"/>
              <a:cs typeface="Arial" charset="0"/>
            </a:endParaRPr>
          </a:p>
          <a:p>
            <a:pPr eaLnBrk="1" hangingPunct="1"/>
            <a:r>
              <a:rPr lang="en-US">
                <a:latin typeface="Calibri" charset="0"/>
                <a:cs typeface="Arial" charset="0"/>
              </a:rPr>
              <a:t>Who wants to try it? </a:t>
            </a:r>
          </a:p>
        </p:txBody>
      </p:sp>
    </p:spTree>
    <p:extLst>
      <p:ext uri="{BB962C8B-B14F-4D97-AF65-F5344CB8AC3E}">
        <p14:creationId xmlns:p14="http://schemas.microsoft.com/office/powerpoint/2010/main" val="2957823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4</a:t>
            </a:r>
            <a:endParaRPr lang="en-US" dirty="0"/>
          </a:p>
        </p:txBody>
      </p:sp>
      <p:sp>
        <p:nvSpPr>
          <p:cNvPr id="3" name="Content Placeholder 2"/>
          <p:cNvSpPr>
            <a:spLocks noGrp="1"/>
          </p:cNvSpPr>
          <p:nvPr>
            <p:ph idx="1"/>
          </p:nvPr>
        </p:nvSpPr>
        <p:spPr/>
        <p:txBody>
          <a:bodyPr/>
          <a:lstStyle/>
          <a:p>
            <a:r>
              <a:rPr lang="en-US" sz="2400" dirty="0"/>
              <a:t>The angular momentum of a freely rotating disk around its center is </a:t>
            </a:r>
            <a:r>
              <a:rPr lang="en-US" sz="2400" dirty="0" err="1" smtClean="0"/>
              <a:t>L</a:t>
            </a:r>
            <a:r>
              <a:rPr lang="en-US" sz="2400" baseline="-25000" dirty="0" err="1" smtClean="0"/>
              <a:t>disk</a:t>
            </a:r>
            <a:r>
              <a:rPr lang="en-US" sz="2400" dirty="0"/>
              <a:t>. You toss a heavy block horizontally onto the disk at two different orientations, but with the same speed, as shown in the figure. </a:t>
            </a:r>
            <a:r>
              <a:rPr lang="en-US" sz="2400" dirty="0" smtClean="0"/>
              <a:t> Friction </a:t>
            </a:r>
            <a:r>
              <a:rPr lang="en-US" sz="2400" dirty="0"/>
              <a:t>acts between the disk and the block so that eventually the block is at rest on the disk and rotates with it.  In which case is the magnitude of the final angular momentum of the disk-block system the greatest?</a:t>
            </a:r>
          </a:p>
        </p:txBody>
      </p:sp>
      <p:pic>
        <p:nvPicPr>
          <p:cNvPr id="5" name="Picture 4"/>
          <p:cNvPicPr>
            <a:picLocks noChangeAspect="1"/>
          </p:cNvPicPr>
          <p:nvPr/>
        </p:nvPicPr>
        <p:blipFill>
          <a:blip r:embed="rId2"/>
          <a:stretch>
            <a:fillRect/>
          </a:stretch>
        </p:blipFill>
        <p:spPr>
          <a:xfrm>
            <a:off x="4945842" y="3607078"/>
            <a:ext cx="2767148" cy="2034346"/>
          </a:xfrm>
          <a:prstGeom prst="rect">
            <a:avLst/>
          </a:prstGeom>
        </p:spPr>
      </p:pic>
      <p:pic>
        <p:nvPicPr>
          <p:cNvPr id="6" name="Picture 5"/>
          <p:cNvPicPr>
            <a:picLocks noChangeAspect="1"/>
          </p:cNvPicPr>
          <p:nvPr/>
        </p:nvPicPr>
        <p:blipFill>
          <a:blip r:embed="rId3"/>
          <a:stretch>
            <a:fillRect/>
          </a:stretch>
        </p:blipFill>
        <p:spPr>
          <a:xfrm>
            <a:off x="1052700" y="3954463"/>
            <a:ext cx="2999887" cy="1928499"/>
          </a:xfrm>
          <a:prstGeom prst="rect">
            <a:avLst/>
          </a:prstGeom>
        </p:spPr>
      </p:pic>
      <p:sp>
        <p:nvSpPr>
          <p:cNvPr id="7" name="TextBox 6"/>
          <p:cNvSpPr txBox="1"/>
          <p:nvPr/>
        </p:nvSpPr>
        <p:spPr>
          <a:xfrm>
            <a:off x="1768548" y="4191853"/>
            <a:ext cx="422111" cy="584776"/>
          </a:xfrm>
          <a:prstGeom prst="rect">
            <a:avLst/>
          </a:prstGeom>
          <a:noFill/>
        </p:spPr>
        <p:txBody>
          <a:bodyPr wrap="none" rtlCol="0">
            <a:spAutoFit/>
          </a:bodyPr>
          <a:lstStyle/>
          <a:p>
            <a:r>
              <a:rPr lang="en-US" sz="3200" dirty="0"/>
              <a:t>A</a:t>
            </a:r>
            <a:endParaRPr lang="en-US" sz="3200" dirty="0" smtClean="0"/>
          </a:p>
        </p:txBody>
      </p:sp>
      <p:sp>
        <p:nvSpPr>
          <p:cNvPr id="8" name="TextBox 7"/>
          <p:cNvSpPr txBox="1"/>
          <p:nvPr/>
        </p:nvSpPr>
        <p:spPr>
          <a:xfrm>
            <a:off x="5674727" y="3951077"/>
            <a:ext cx="422111" cy="584776"/>
          </a:xfrm>
          <a:prstGeom prst="rect">
            <a:avLst/>
          </a:prstGeom>
          <a:noFill/>
        </p:spPr>
        <p:txBody>
          <a:bodyPr wrap="none" rtlCol="0">
            <a:spAutoFit/>
          </a:bodyPr>
          <a:lstStyle/>
          <a:p>
            <a:r>
              <a:rPr lang="en-US" sz="3200" dirty="0" smtClean="0"/>
              <a:t>B</a:t>
            </a:r>
          </a:p>
        </p:txBody>
      </p:sp>
      <p:sp>
        <p:nvSpPr>
          <p:cNvPr id="9" name="TextBox 8"/>
          <p:cNvSpPr txBox="1"/>
          <p:nvPr/>
        </p:nvSpPr>
        <p:spPr>
          <a:xfrm>
            <a:off x="4282198" y="5777150"/>
            <a:ext cx="3268844" cy="584776"/>
          </a:xfrm>
          <a:prstGeom prst="rect">
            <a:avLst/>
          </a:prstGeom>
          <a:noFill/>
        </p:spPr>
        <p:txBody>
          <a:bodyPr wrap="none" rtlCol="0">
            <a:spAutoFit/>
          </a:bodyPr>
          <a:lstStyle/>
          <a:p>
            <a:r>
              <a:rPr lang="en-US" sz="3200" dirty="0" smtClean="0"/>
              <a:t>C. Both have same</a:t>
            </a:r>
          </a:p>
        </p:txBody>
      </p:sp>
    </p:spTree>
    <p:extLst>
      <p:ext uri="{BB962C8B-B14F-4D97-AF65-F5344CB8AC3E}">
        <p14:creationId xmlns:p14="http://schemas.microsoft.com/office/powerpoint/2010/main" val="30666286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PAnswers"/>
          <p:cNvSpPr txBox="1">
            <a:spLocks noChangeArrowheads="1"/>
          </p:cNvSpPr>
          <p:nvPr>
            <p:custDataLst>
              <p:tags r:id="rId1"/>
            </p:custDataLst>
          </p:nvPr>
        </p:nvSpPr>
        <p:spPr bwMode="auto">
          <a:xfrm>
            <a:off x="731838" y="779463"/>
            <a:ext cx="2590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spcBef>
                <a:spcPct val="20000"/>
              </a:spcBef>
            </a:pPr>
            <a:r>
              <a:rPr lang="en-US" sz="3900">
                <a:solidFill>
                  <a:srgbClr val="000000"/>
                </a:solidFill>
                <a:effectLst/>
                <a:latin typeface="Calibri" charset="0"/>
              </a:rPr>
              <a:t>A)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o</a:t>
            </a:r>
            <a:r>
              <a:rPr lang="en-US" sz="3900">
                <a:solidFill>
                  <a:srgbClr val="000000"/>
                </a:solidFill>
                <a:effectLst/>
                <a:latin typeface="Calibri" charset="0"/>
              </a:rPr>
              <a:t> </a:t>
            </a:r>
            <a:r>
              <a:rPr lang="en-US" sz="3900">
                <a:solidFill>
                  <a:srgbClr val="000000"/>
                </a:solidFill>
                <a:effectLst/>
                <a:latin typeface="Symbol" charset="0"/>
              </a:rPr>
              <a:t>&gt;</a:t>
            </a:r>
            <a:r>
              <a:rPr lang="en-US" sz="3900">
                <a:solidFill>
                  <a:srgbClr val="000000"/>
                </a:solidFill>
                <a:effectLst/>
                <a:latin typeface="Calibri" charset="0"/>
              </a:rPr>
              <a:t>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f</a:t>
            </a:r>
            <a:endParaRPr lang="en-US" sz="3900" i="1">
              <a:solidFill>
                <a:srgbClr val="000000"/>
              </a:solidFill>
              <a:effectLst/>
              <a:latin typeface="Times New Roman" charset="0"/>
              <a:cs typeface="Times New Roman" charset="0"/>
            </a:endParaRPr>
          </a:p>
          <a:p>
            <a:pPr>
              <a:spcBef>
                <a:spcPct val="20000"/>
              </a:spcBef>
            </a:pPr>
            <a:r>
              <a:rPr lang="en-US" sz="3900">
                <a:solidFill>
                  <a:srgbClr val="000000"/>
                </a:solidFill>
                <a:effectLst/>
                <a:latin typeface="Calibri" charset="0"/>
              </a:rPr>
              <a:t>B)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o</a:t>
            </a:r>
            <a:r>
              <a:rPr lang="en-US" sz="3900">
                <a:solidFill>
                  <a:srgbClr val="000000"/>
                </a:solidFill>
                <a:effectLst/>
              </a:rPr>
              <a:t> </a:t>
            </a:r>
            <a:r>
              <a:rPr lang="en-US" sz="3900">
                <a:solidFill>
                  <a:srgbClr val="000000"/>
                </a:solidFill>
                <a:effectLst/>
                <a:latin typeface="Symbol" charset="0"/>
              </a:rPr>
              <a:t>=</a:t>
            </a:r>
            <a:r>
              <a:rPr lang="en-US" sz="3900">
                <a:solidFill>
                  <a:srgbClr val="000000"/>
                </a:solidFill>
                <a:effectLst/>
              </a:rPr>
              <a:t>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f</a:t>
            </a:r>
            <a:endParaRPr lang="en-US" sz="3900" i="1">
              <a:solidFill>
                <a:srgbClr val="000000"/>
              </a:solidFill>
              <a:effectLst/>
              <a:latin typeface="Times New Roman" charset="0"/>
              <a:cs typeface="Times New Roman" charset="0"/>
            </a:endParaRPr>
          </a:p>
          <a:p>
            <a:pPr>
              <a:spcBef>
                <a:spcPct val="20000"/>
              </a:spcBef>
            </a:pPr>
            <a:r>
              <a:rPr lang="en-US" sz="3900">
                <a:solidFill>
                  <a:srgbClr val="000000"/>
                </a:solidFill>
                <a:effectLst/>
                <a:latin typeface="Calibri" charset="0"/>
              </a:rPr>
              <a:t>C)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o</a:t>
            </a:r>
            <a:r>
              <a:rPr lang="en-US" sz="3900">
                <a:solidFill>
                  <a:srgbClr val="000000"/>
                </a:solidFill>
                <a:effectLst/>
              </a:rPr>
              <a:t> </a:t>
            </a:r>
            <a:r>
              <a:rPr lang="en-US" sz="3900">
                <a:solidFill>
                  <a:srgbClr val="000000"/>
                </a:solidFill>
                <a:effectLst/>
                <a:latin typeface="Symbol" charset="0"/>
              </a:rPr>
              <a:t>&lt;</a:t>
            </a:r>
            <a:r>
              <a:rPr lang="en-US" sz="3900">
                <a:solidFill>
                  <a:srgbClr val="000000"/>
                </a:solidFill>
                <a:effectLst/>
              </a:rPr>
              <a:t> </a:t>
            </a:r>
            <a:r>
              <a:rPr lang="en-US" sz="3900" i="1">
                <a:solidFill>
                  <a:srgbClr val="000000"/>
                </a:solidFill>
                <a:effectLst/>
                <a:latin typeface="Times New Roman" charset="0"/>
                <a:cs typeface="Times New Roman" charset="0"/>
              </a:rPr>
              <a:t>L</a:t>
            </a:r>
            <a:r>
              <a:rPr lang="en-US" sz="3900" i="1" baseline="-25000">
                <a:solidFill>
                  <a:srgbClr val="000000"/>
                </a:solidFill>
                <a:effectLst/>
                <a:latin typeface="Times New Roman" charset="0"/>
                <a:cs typeface="Times New Roman" charset="0"/>
              </a:rPr>
              <a:t>f</a:t>
            </a:r>
            <a:endParaRPr lang="en-US" sz="3900" i="1">
              <a:solidFill>
                <a:srgbClr val="000000"/>
              </a:solidFill>
              <a:effectLst/>
              <a:latin typeface="Times New Roman" charset="0"/>
              <a:cs typeface="Times New Roman" charset="0"/>
            </a:endParaRPr>
          </a:p>
        </p:txBody>
      </p:sp>
      <p:sp>
        <p:nvSpPr>
          <p:cNvPr id="20" name="Title 30"/>
          <p:cNvSpPr>
            <a:spLocks noGrp="1"/>
          </p:cNvSpPr>
          <p:nvPr>
            <p:ph type="title" idx="4294967295"/>
          </p:nvPr>
        </p:nvSpPr>
        <p:spPr>
          <a:xfrm>
            <a:off x="155575" y="0"/>
            <a:ext cx="8839200" cy="588963"/>
          </a:xfrm>
          <a:prstGeom prst="rect">
            <a:avLst/>
          </a:prstGeom>
        </p:spPr>
        <p:txBody>
          <a:bodyPr/>
          <a:lstStyle/>
          <a:p>
            <a:pPr eaLnBrk="1" hangingPunct="1"/>
            <a:r>
              <a:rPr lang="en-US" dirty="0" err="1" smtClean="0">
                <a:latin typeface="Trebuchet MS" charset="0"/>
                <a:cs typeface="Arial" charset="0"/>
              </a:rPr>
              <a:t>CheckPoint</a:t>
            </a:r>
            <a:r>
              <a:rPr lang="en-US" dirty="0" smtClean="0">
                <a:latin typeface="Trebuchet MS" charset="0"/>
                <a:cs typeface="Arial" charset="0"/>
              </a:rPr>
              <a:t> 4A</a:t>
            </a:r>
            <a:endParaRPr lang="en-US" dirty="0">
              <a:latin typeface="Trebuchet MS" charset="0"/>
              <a:cs typeface="Arial" charset="0"/>
            </a:endParaRPr>
          </a:p>
        </p:txBody>
      </p:sp>
      <p:pic>
        <p:nvPicPr>
          <p:cNvPr id="21" name="Picture 10" descr="di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6588" y="661988"/>
            <a:ext cx="20129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Arc 63"/>
          <p:cNvSpPr>
            <a:spLocks/>
          </p:cNvSpPr>
          <p:nvPr/>
        </p:nvSpPr>
        <p:spPr bwMode="auto">
          <a:xfrm flipH="1" flipV="1">
            <a:off x="4283075" y="903288"/>
            <a:ext cx="1055688" cy="1277937"/>
          </a:xfrm>
          <a:custGeom>
            <a:avLst/>
            <a:gdLst>
              <a:gd name="T0" fmla="*/ 0 w 21600"/>
              <a:gd name="T1" fmla="*/ 0 h 24768"/>
              <a:gd name="T2" fmla="*/ 0 w 21600"/>
              <a:gd name="T3" fmla="*/ 0 h 24768"/>
              <a:gd name="T4" fmla="*/ 0 w 21600"/>
              <a:gd name="T5" fmla="*/ 0 h 24768"/>
              <a:gd name="T6" fmla="*/ 0 60000 65536"/>
              <a:gd name="T7" fmla="*/ 0 60000 65536"/>
              <a:gd name="T8" fmla="*/ 0 60000 65536"/>
              <a:gd name="T9" fmla="*/ 0 w 21600"/>
              <a:gd name="T10" fmla="*/ 0 h 24768"/>
              <a:gd name="T11" fmla="*/ 21600 w 21600"/>
              <a:gd name="T12" fmla="*/ 24768 h 24768"/>
            </a:gdLst>
            <a:ahLst/>
            <a:cxnLst>
              <a:cxn ang="T6">
                <a:pos x="T0" y="T1"/>
              </a:cxn>
              <a:cxn ang="T7">
                <a:pos x="T2" y="T3"/>
              </a:cxn>
              <a:cxn ang="T8">
                <a:pos x="T4" y="T5"/>
              </a:cxn>
            </a:cxnLst>
            <a:rect l="T9" t="T10" r="T11" b="T12"/>
            <a:pathLst>
              <a:path w="21600" h="24768" fill="none" extrusionOk="0">
                <a:moveTo>
                  <a:pt x="18664" y="-1"/>
                </a:moveTo>
                <a:cubicBezTo>
                  <a:pt x="20587" y="3300"/>
                  <a:pt x="21600" y="7052"/>
                  <a:pt x="21600" y="10872"/>
                </a:cubicBezTo>
                <a:cubicBezTo>
                  <a:pt x="21600" y="15955"/>
                  <a:pt x="19807" y="20875"/>
                  <a:pt x="16536" y="24767"/>
                </a:cubicBezTo>
              </a:path>
              <a:path w="21600" h="24768" stroke="0" extrusionOk="0">
                <a:moveTo>
                  <a:pt x="18664" y="-1"/>
                </a:moveTo>
                <a:cubicBezTo>
                  <a:pt x="20587" y="3300"/>
                  <a:pt x="21600" y="7052"/>
                  <a:pt x="21600" y="10872"/>
                </a:cubicBezTo>
                <a:cubicBezTo>
                  <a:pt x="21600" y="15955"/>
                  <a:pt x="19807" y="20875"/>
                  <a:pt x="16536" y="24767"/>
                </a:cubicBezTo>
                <a:lnTo>
                  <a:pt x="0" y="10872"/>
                </a:lnTo>
                <a:close/>
              </a:path>
            </a:pathLst>
          </a:custGeom>
          <a:noFill/>
          <a:ln w="38100">
            <a:solidFill>
              <a:srgbClr val="2D6F9E"/>
            </a:solidFill>
            <a:round/>
            <a:headEnd type="triangle" w="lg" len="lg"/>
            <a:tailEnd/>
          </a:ln>
        </p:spPr>
        <p:txBody>
          <a:bodyPr rot="10800000" wrap="none" anchor="ctr"/>
          <a:lstStyle/>
          <a:p>
            <a:pPr>
              <a:defRPr/>
            </a:pPr>
            <a:endParaRPr lang="en-US">
              <a:ea typeface="+mn-ea"/>
              <a:cs typeface="+mn-cs"/>
            </a:endParaRPr>
          </a:p>
        </p:txBody>
      </p:sp>
      <p:sp>
        <p:nvSpPr>
          <p:cNvPr id="23" name="Oval 34"/>
          <p:cNvSpPr>
            <a:spLocks noChangeArrowheads="1"/>
          </p:cNvSpPr>
          <p:nvPr/>
        </p:nvSpPr>
        <p:spPr bwMode="auto">
          <a:xfrm>
            <a:off x="4495800" y="701675"/>
            <a:ext cx="1920875" cy="1920875"/>
          </a:xfrm>
          <a:prstGeom prst="ellipse">
            <a:avLst/>
          </a:prstGeom>
          <a:noFill/>
          <a:ln>
            <a:noFill/>
          </a:ln>
          <a:effectLst/>
          <a:extLst/>
        </p:spPr>
        <p:txBody>
          <a:bodyPr wrap="none" anchor="ctr">
            <a:spAutoFit/>
          </a:bodyPr>
          <a:lstStyle/>
          <a:p>
            <a:pPr>
              <a:defRPr/>
            </a:pPr>
            <a:endParaRPr lang="en-US">
              <a:latin typeface="Arial" pitchFamily="34" charset="0"/>
              <a:ea typeface="+mn-ea"/>
              <a:cs typeface="+mn-cs"/>
            </a:endParaRPr>
          </a:p>
        </p:txBody>
      </p:sp>
      <p:grpSp>
        <p:nvGrpSpPr>
          <p:cNvPr id="25" name="Group 46"/>
          <p:cNvGrpSpPr>
            <a:grpSpLocks/>
          </p:cNvGrpSpPr>
          <p:nvPr/>
        </p:nvGrpSpPr>
        <p:grpSpPr bwMode="auto">
          <a:xfrm>
            <a:off x="6032500" y="1585913"/>
            <a:ext cx="1858963" cy="560387"/>
            <a:chOff x="3751" y="2620"/>
            <a:chExt cx="1171" cy="353"/>
          </a:xfrm>
        </p:grpSpPr>
        <p:sp>
          <p:nvSpPr>
            <p:cNvPr id="26" name="Line 80"/>
            <p:cNvSpPr>
              <a:spLocks noChangeShapeType="1"/>
            </p:cNvSpPr>
            <p:nvPr/>
          </p:nvSpPr>
          <p:spPr bwMode="auto">
            <a:xfrm flipH="1">
              <a:off x="3751" y="2692"/>
              <a:ext cx="791" cy="0"/>
            </a:xfrm>
            <a:prstGeom prst="line">
              <a:avLst/>
            </a:prstGeom>
            <a:noFill/>
            <a:ln w="38100">
              <a:solidFill>
                <a:schemeClr val="tx2"/>
              </a:solidFill>
              <a:prstDash val="sysDash"/>
              <a:round/>
              <a:headEnd/>
              <a:tailEnd type="triangle" w="med" len="med"/>
            </a:ln>
            <a:extLst/>
          </p:spPr>
          <p:txBody>
            <a:bodyPr/>
            <a:lstStyle/>
            <a:p>
              <a:pPr>
                <a:defRPr/>
              </a:pPr>
              <a:endParaRPr lang="en-US">
                <a:latin typeface="Arial" pitchFamily="34" charset="0"/>
                <a:ea typeface="+mn-ea"/>
                <a:cs typeface="+mn-cs"/>
              </a:endParaRPr>
            </a:p>
          </p:txBody>
        </p:sp>
        <p:grpSp>
          <p:nvGrpSpPr>
            <p:cNvPr id="27" name="Group 45"/>
            <p:cNvGrpSpPr>
              <a:grpSpLocks/>
            </p:cNvGrpSpPr>
            <p:nvPr/>
          </p:nvGrpSpPr>
          <p:grpSpPr bwMode="auto">
            <a:xfrm>
              <a:off x="4525" y="2620"/>
              <a:ext cx="397" cy="353"/>
              <a:chOff x="4525" y="2620"/>
              <a:chExt cx="397" cy="353"/>
            </a:xfrm>
          </p:grpSpPr>
          <p:sp>
            <p:nvSpPr>
              <p:cNvPr id="28" name="Rectangle 65" descr="Oak"/>
              <p:cNvSpPr>
                <a:spLocks noChangeArrowheads="1"/>
              </p:cNvSpPr>
              <p:nvPr/>
            </p:nvSpPr>
            <p:spPr bwMode="auto">
              <a:xfrm>
                <a:off x="4525" y="2620"/>
                <a:ext cx="132" cy="116"/>
              </a:xfrm>
              <a:prstGeom prst="rect">
                <a:avLst/>
              </a:prstGeom>
              <a:blipFill dpi="0" rotWithShape="1">
                <a:blip r:embed="rId4"/>
                <a:srcRect/>
                <a:tile tx="0" ty="0" sx="100000" sy="100000" flip="none" algn="tl"/>
              </a:blipFill>
              <a:ln w="9525">
                <a:miter lim="800000"/>
                <a:headEnd/>
                <a:tailEnd/>
              </a:ln>
              <a:scene3d>
                <a:camera prst="legacyObliqueTopRight"/>
                <a:lightRig rig="legacyFlat2" dir="b"/>
              </a:scene3d>
              <a:sp3d extrusionH="227000" prstMaterial="legacyMatte">
                <a:bevelT w="13500" h="13500" prst="angle"/>
                <a:bevelB w="13500" h="13500" prst="angle"/>
                <a:extrusionClr>
                  <a:srgbClr val="FFCC99"/>
                </a:extrusionClr>
              </a:sp3d>
            </p:spPr>
            <p:txBody>
              <a:bodyPr wrap="none" anchor="ctr">
                <a:flatTx/>
              </a:bodyPr>
              <a:lstStyle/>
              <a:p>
                <a:pPr>
                  <a:defRPr/>
                </a:pPr>
                <a:endParaRPr lang="en-US">
                  <a:ea typeface="+mn-ea"/>
                  <a:cs typeface="+mn-cs"/>
                </a:endParaRPr>
              </a:p>
            </p:txBody>
          </p:sp>
          <p:pic>
            <p:nvPicPr>
              <p:cNvPr id="29" name="Picture 44" descr="hand-bl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9" y="2668"/>
                <a:ext cx="373"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0" name="Rectangle 6"/>
          <p:cNvSpPr>
            <a:spLocks noChangeArrowheads="1"/>
          </p:cNvSpPr>
          <p:nvPr/>
        </p:nvSpPr>
        <p:spPr bwMode="auto">
          <a:xfrm>
            <a:off x="693738" y="1585913"/>
            <a:ext cx="2286000" cy="6858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31" name="TextBox 30"/>
          <p:cNvSpPr txBox="1"/>
          <p:nvPr/>
        </p:nvSpPr>
        <p:spPr>
          <a:xfrm>
            <a:off x="501650" y="2968625"/>
            <a:ext cx="8294688" cy="3170238"/>
          </a:xfrm>
          <a:prstGeom prst="rect">
            <a:avLst/>
          </a:prstGeom>
          <a:noFill/>
        </p:spPr>
        <p:txBody>
          <a:bodyPr>
            <a:spAutoFit/>
          </a:bodyPr>
          <a:lstStyle/>
          <a:p>
            <a:pPr>
              <a:defRPr/>
            </a:pPr>
            <a:r>
              <a:rPr lang="en-US" dirty="0">
                <a:solidFill>
                  <a:srgbClr val="000000"/>
                </a:solidFill>
                <a:effectLst/>
              </a:rPr>
              <a:t>A. Since the moment of inertia is greater in the whole system than the disk and both systems also have the same angular velocity, the whole must have a larger momentum.</a:t>
            </a:r>
          </a:p>
          <a:p>
            <a:pPr>
              <a:defRPr/>
            </a:pPr>
            <a:r>
              <a:rPr lang="en-US" dirty="0">
                <a:solidFill>
                  <a:srgbClr val="000000"/>
                </a:solidFill>
                <a:effectLst/>
              </a:rPr>
              <a:t> </a:t>
            </a:r>
          </a:p>
          <a:p>
            <a:pPr>
              <a:defRPr/>
            </a:pPr>
            <a:r>
              <a:rPr lang="en-US" dirty="0">
                <a:solidFill>
                  <a:srgbClr val="000000"/>
                </a:solidFill>
                <a:effectLst/>
              </a:rPr>
              <a:t>B. Since the block is tossed horizontally towards the middle of the disk, it doesn't add and momentum to the disk so the momentum of the disk before must be equal to that of the disk after.</a:t>
            </a:r>
          </a:p>
          <a:p>
            <a:pPr>
              <a:defRPr/>
            </a:pPr>
            <a:r>
              <a:rPr lang="en-US" dirty="0">
                <a:solidFill>
                  <a:srgbClr val="000000"/>
                </a:solidFill>
                <a:effectLst/>
              </a:rPr>
              <a:t> </a:t>
            </a:r>
          </a:p>
          <a:p>
            <a:pPr>
              <a:defRPr/>
            </a:pPr>
            <a:r>
              <a:rPr lang="en-US" dirty="0">
                <a:solidFill>
                  <a:srgbClr val="000000"/>
                </a:solidFill>
                <a:effectLst/>
              </a:rPr>
              <a:t>C. Decrease the angular velocity when you toss a box on it</a:t>
            </a:r>
          </a:p>
          <a:p>
            <a:pPr>
              <a:defRPr/>
            </a:pPr>
            <a:endParaRPr lang="en-US" dirty="0">
              <a:solidFill>
                <a:srgbClr val="000000"/>
              </a:solidFill>
            </a:endParaRPr>
          </a:p>
        </p:txBody>
      </p:sp>
    </p:spTree>
    <p:extLst>
      <p:ext uri="{BB962C8B-B14F-4D97-AF65-F5344CB8AC3E}">
        <p14:creationId xmlns:p14="http://schemas.microsoft.com/office/powerpoint/2010/main" val="24228653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4"/>
          <p:cNvSpPr>
            <a:spLocks noGrp="1"/>
          </p:cNvSpPr>
          <p:nvPr>
            <p:ph type="title" idx="4294967295"/>
          </p:nvPr>
        </p:nvSpPr>
        <p:spPr>
          <a:xfrm>
            <a:off x="155575" y="0"/>
            <a:ext cx="8839200" cy="588963"/>
          </a:xfrm>
          <a:prstGeom prst="rect">
            <a:avLst/>
          </a:prstGeom>
        </p:spPr>
        <p:txBody>
          <a:bodyPr/>
          <a:lstStyle/>
          <a:p>
            <a:r>
              <a:rPr lang="en-US" dirty="0" err="1" smtClean="0">
                <a:latin typeface="Trebuchet MS" charset="0"/>
                <a:cs typeface="Arial" charset="0"/>
              </a:rPr>
              <a:t>CheckPoint</a:t>
            </a:r>
            <a:r>
              <a:rPr lang="en-US" dirty="0" smtClean="0">
                <a:latin typeface="Trebuchet MS" charset="0"/>
                <a:cs typeface="Arial" charset="0"/>
              </a:rPr>
              <a:t> 4B</a:t>
            </a:r>
            <a:endParaRPr lang="en-US" dirty="0">
              <a:latin typeface="Trebuchet MS" charset="0"/>
              <a:cs typeface="Arial" charset="0"/>
            </a:endParaRPr>
          </a:p>
        </p:txBody>
      </p:sp>
      <p:sp>
        <p:nvSpPr>
          <p:cNvPr id="5" name="TPQuestion"/>
          <p:cNvSpPr txBox="1">
            <a:spLocks noChangeArrowheads="1"/>
          </p:cNvSpPr>
          <p:nvPr/>
        </p:nvSpPr>
        <p:spPr>
          <a:xfrm>
            <a:off x="190500" y="723900"/>
            <a:ext cx="8305800" cy="990600"/>
          </a:xfrm>
          <a:prstGeom prst="rect">
            <a:avLst/>
          </a:prstGeom>
        </p:spPr>
        <p:txBody>
          <a:bodyPr/>
          <a:lstStyle>
            <a:lvl1pPr>
              <a:defRPr sz="2000">
                <a:solidFill>
                  <a:schemeClr val="bg1"/>
                </a:solidFill>
                <a:latin typeface="Arial" pitchFamily="34" charset="0"/>
              </a:defRPr>
            </a:lvl1pPr>
            <a:lvl2pPr marL="742950" indent="-285750">
              <a:defRPr sz="2000">
                <a:solidFill>
                  <a:schemeClr val="bg1"/>
                </a:solidFill>
                <a:latin typeface="Arial" pitchFamily="34" charset="0"/>
              </a:defRPr>
            </a:lvl2pPr>
            <a:lvl3pPr marL="1143000" indent="-228600">
              <a:defRPr sz="2000">
                <a:solidFill>
                  <a:schemeClr val="bg1"/>
                </a:solidFill>
                <a:latin typeface="Arial" pitchFamily="34" charset="0"/>
              </a:defRPr>
            </a:lvl3pPr>
            <a:lvl4pPr marL="1600200" indent="-228600">
              <a:defRPr sz="2000">
                <a:solidFill>
                  <a:schemeClr val="bg1"/>
                </a:solidFill>
                <a:latin typeface="Arial" pitchFamily="34" charset="0"/>
              </a:defRPr>
            </a:lvl4pPr>
            <a:lvl5pPr marL="2057400" indent="-228600">
              <a:defRPr sz="2000">
                <a:solidFill>
                  <a:schemeClr val="bg1"/>
                </a:solidFill>
                <a:latin typeface="Arial" pitchFamily="34" charset="0"/>
              </a:defRPr>
            </a:lvl5pPr>
            <a:lvl6pPr marL="2514600" indent="-228600" eaLnBrk="0" fontAlgn="base" hangingPunct="0">
              <a:spcBef>
                <a:spcPct val="0"/>
              </a:spcBef>
              <a:spcAft>
                <a:spcPct val="0"/>
              </a:spcAft>
              <a:defRPr sz="2000">
                <a:solidFill>
                  <a:schemeClr val="bg1"/>
                </a:solidFill>
                <a:latin typeface="Arial" pitchFamily="34" charset="0"/>
              </a:defRPr>
            </a:lvl6pPr>
            <a:lvl7pPr marL="2971800" indent="-228600" eaLnBrk="0" fontAlgn="base" hangingPunct="0">
              <a:spcBef>
                <a:spcPct val="0"/>
              </a:spcBef>
              <a:spcAft>
                <a:spcPct val="0"/>
              </a:spcAft>
              <a:defRPr sz="2000">
                <a:solidFill>
                  <a:schemeClr val="bg1"/>
                </a:solidFill>
                <a:latin typeface="Arial" pitchFamily="34" charset="0"/>
              </a:defRPr>
            </a:lvl7pPr>
            <a:lvl8pPr marL="3429000" indent="-228600" eaLnBrk="0" fontAlgn="base" hangingPunct="0">
              <a:spcBef>
                <a:spcPct val="0"/>
              </a:spcBef>
              <a:spcAft>
                <a:spcPct val="0"/>
              </a:spcAft>
              <a:defRPr sz="2000">
                <a:solidFill>
                  <a:schemeClr val="bg1"/>
                </a:solidFill>
                <a:latin typeface="Arial" pitchFamily="34" charset="0"/>
              </a:defRPr>
            </a:lvl8pPr>
            <a:lvl9pPr marL="3886200" indent="-228600" eaLnBrk="0" fontAlgn="base" hangingPunct="0">
              <a:spcBef>
                <a:spcPct val="0"/>
              </a:spcBef>
              <a:spcAft>
                <a:spcPct val="0"/>
              </a:spcAft>
              <a:defRPr sz="2000">
                <a:solidFill>
                  <a:schemeClr val="bg1"/>
                </a:solidFill>
                <a:latin typeface="Arial" pitchFamily="34" charset="0"/>
              </a:defRPr>
            </a:lvl9pPr>
          </a:lstStyle>
          <a:p>
            <a:pPr>
              <a:defRPr/>
            </a:pPr>
            <a:r>
              <a:rPr lang="en-US" sz="2400" dirty="0" smtClean="0">
                <a:solidFill>
                  <a:schemeClr val="tx2"/>
                </a:solidFill>
                <a:effectLst/>
                <a:latin typeface="+mn-lt"/>
                <a:ea typeface="+mn-ea"/>
                <a:cs typeface="Arial" pitchFamily="34" charset="0"/>
              </a:rPr>
              <a:t>What is the magnitude of the final angular momentum of the disk-block system:   </a:t>
            </a:r>
          </a:p>
        </p:txBody>
      </p:sp>
      <p:sp>
        <p:nvSpPr>
          <p:cNvPr id="6" name="Text Box 30"/>
          <p:cNvSpPr txBox="1">
            <a:spLocks noChangeArrowheads="1"/>
          </p:cNvSpPr>
          <p:nvPr/>
        </p:nvSpPr>
        <p:spPr bwMode="auto">
          <a:xfrm>
            <a:off x="193675" y="4081463"/>
            <a:ext cx="4060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a:solidFill>
                  <a:srgbClr val="2D6F9E"/>
                </a:solidFill>
                <a:effectLst/>
                <a:latin typeface="Calibri" charset="0"/>
              </a:rPr>
              <a:t>B) </a:t>
            </a:r>
            <a:r>
              <a:rPr lang="en-US">
                <a:solidFill>
                  <a:schemeClr val="tx2"/>
                </a:solidFill>
                <a:effectLst/>
                <a:latin typeface="Calibri" charset="0"/>
              </a:rPr>
              <a:t>L is always conserved so L</a:t>
            </a:r>
            <a:r>
              <a:rPr lang="en-US" baseline="-25000">
                <a:solidFill>
                  <a:schemeClr val="tx2"/>
                </a:solidFill>
                <a:effectLst/>
                <a:latin typeface="Calibri" charset="0"/>
              </a:rPr>
              <a:t>initial</a:t>
            </a:r>
            <a:r>
              <a:rPr lang="en-US">
                <a:solidFill>
                  <a:schemeClr val="tx2"/>
                </a:solidFill>
                <a:effectLst/>
                <a:latin typeface="Calibri" charset="0"/>
              </a:rPr>
              <a:t>=L</a:t>
            </a:r>
            <a:r>
              <a:rPr lang="en-US" baseline="-25000">
                <a:solidFill>
                  <a:schemeClr val="tx2"/>
                </a:solidFill>
                <a:effectLst/>
                <a:latin typeface="Calibri" charset="0"/>
              </a:rPr>
              <a:t>final</a:t>
            </a:r>
            <a:r>
              <a:rPr lang="en-US">
                <a:solidFill>
                  <a:schemeClr val="tx2"/>
                </a:solidFill>
                <a:effectLst/>
                <a:latin typeface="Calibri" charset="0"/>
              </a:rPr>
              <a:t> </a:t>
            </a:r>
          </a:p>
        </p:txBody>
      </p:sp>
      <p:sp>
        <p:nvSpPr>
          <p:cNvPr id="7" name="Text Box 32"/>
          <p:cNvSpPr txBox="1">
            <a:spLocks noChangeArrowheads="1"/>
          </p:cNvSpPr>
          <p:nvPr/>
        </p:nvSpPr>
        <p:spPr bwMode="auto">
          <a:xfrm>
            <a:off x="193675" y="4543425"/>
            <a:ext cx="6300788" cy="706438"/>
          </a:xfrm>
          <a:prstGeom prst="rect">
            <a:avLst/>
          </a:prstGeom>
          <a:noFill/>
          <a:ln>
            <a:noFill/>
          </a:ln>
          <a:effectLst/>
          <a:extLst/>
        </p:spPr>
        <p:txBody>
          <a:bodyPr>
            <a:spAutoFit/>
          </a:bodyPr>
          <a:lstStyle/>
          <a:p>
            <a:pPr>
              <a:defRPr/>
            </a:pPr>
            <a:r>
              <a:rPr lang="en-US" dirty="0">
                <a:solidFill>
                  <a:srgbClr val="2D6F9E"/>
                </a:solidFill>
                <a:effectLst/>
                <a:latin typeface="+mn-lt"/>
                <a:ea typeface="+mn-ea"/>
                <a:cs typeface="+mn-cs"/>
              </a:rPr>
              <a:t>C) </a:t>
            </a:r>
            <a:r>
              <a:rPr lang="en-US" dirty="0">
                <a:solidFill>
                  <a:srgbClr val="000000"/>
                </a:solidFill>
                <a:effectLst/>
              </a:rPr>
              <a:t>The block has an initial angular momentum which runs counter to the disk's angular momentum.</a:t>
            </a:r>
          </a:p>
        </p:txBody>
      </p:sp>
      <p:pic>
        <p:nvPicPr>
          <p:cNvPr id="8" name="Picture 10" descr="di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1950" y="1358900"/>
            <a:ext cx="20129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rc 63"/>
          <p:cNvSpPr>
            <a:spLocks/>
          </p:cNvSpPr>
          <p:nvPr/>
        </p:nvSpPr>
        <p:spPr bwMode="auto">
          <a:xfrm flipH="1" flipV="1">
            <a:off x="4008438" y="1600200"/>
            <a:ext cx="1055687" cy="1277938"/>
          </a:xfrm>
          <a:custGeom>
            <a:avLst/>
            <a:gdLst>
              <a:gd name="T0" fmla="*/ 0 w 21600"/>
              <a:gd name="T1" fmla="*/ 0 h 24768"/>
              <a:gd name="T2" fmla="*/ 0 w 21600"/>
              <a:gd name="T3" fmla="*/ 0 h 24768"/>
              <a:gd name="T4" fmla="*/ 0 w 21600"/>
              <a:gd name="T5" fmla="*/ 0 h 24768"/>
              <a:gd name="T6" fmla="*/ 0 60000 65536"/>
              <a:gd name="T7" fmla="*/ 0 60000 65536"/>
              <a:gd name="T8" fmla="*/ 0 60000 65536"/>
              <a:gd name="T9" fmla="*/ 0 w 21600"/>
              <a:gd name="T10" fmla="*/ 0 h 24768"/>
              <a:gd name="T11" fmla="*/ 21600 w 21600"/>
              <a:gd name="T12" fmla="*/ 24768 h 24768"/>
            </a:gdLst>
            <a:ahLst/>
            <a:cxnLst>
              <a:cxn ang="T6">
                <a:pos x="T0" y="T1"/>
              </a:cxn>
              <a:cxn ang="T7">
                <a:pos x="T2" y="T3"/>
              </a:cxn>
              <a:cxn ang="T8">
                <a:pos x="T4" y="T5"/>
              </a:cxn>
            </a:cxnLst>
            <a:rect l="T9" t="T10" r="T11" b="T12"/>
            <a:pathLst>
              <a:path w="21600" h="24768" fill="none" extrusionOk="0">
                <a:moveTo>
                  <a:pt x="18664" y="-1"/>
                </a:moveTo>
                <a:cubicBezTo>
                  <a:pt x="20587" y="3300"/>
                  <a:pt x="21600" y="7052"/>
                  <a:pt x="21600" y="10872"/>
                </a:cubicBezTo>
                <a:cubicBezTo>
                  <a:pt x="21600" y="15955"/>
                  <a:pt x="19807" y="20875"/>
                  <a:pt x="16536" y="24767"/>
                </a:cubicBezTo>
              </a:path>
              <a:path w="21600" h="24768" stroke="0" extrusionOk="0">
                <a:moveTo>
                  <a:pt x="18664" y="-1"/>
                </a:moveTo>
                <a:cubicBezTo>
                  <a:pt x="20587" y="3300"/>
                  <a:pt x="21600" y="7052"/>
                  <a:pt x="21600" y="10872"/>
                </a:cubicBezTo>
                <a:cubicBezTo>
                  <a:pt x="21600" y="15955"/>
                  <a:pt x="19807" y="20875"/>
                  <a:pt x="16536" y="24767"/>
                </a:cubicBezTo>
                <a:lnTo>
                  <a:pt x="0" y="10872"/>
                </a:lnTo>
                <a:close/>
              </a:path>
            </a:pathLst>
          </a:custGeom>
          <a:noFill/>
          <a:ln w="38100">
            <a:solidFill>
              <a:srgbClr val="2D6F9E"/>
            </a:solidFill>
            <a:round/>
            <a:headEnd type="triangle" w="lg" len="lg"/>
            <a:tailEnd/>
          </a:ln>
        </p:spPr>
        <p:txBody>
          <a:bodyPr rot="10800000" wrap="none" anchor="ctr"/>
          <a:lstStyle/>
          <a:p>
            <a:pPr>
              <a:defRPr/>
            </a:pPr>
            <a:endParaRPr lang="en-US">
              <a:ea typeface="+mn-ea"/>
              <a:cs typeface="+mn-cs"/>
            </a:endParaRPr>
          </a:p>
        </p:txBody>
      </p:sp>
      <p:sp>
        <p:nvSpPr>
          <p:cNvPr id="10" name="Text Box 82"/>
          <p:cNvSpPr txBox="1">
            <a:spLocks noChangeArrowheads="1"/>
          </p:cNvSpPr>
          <p:nvPr/>
        </p:nvSpPr>
        <p:spPr bwMode="auto">
          <a:xfrm>
            <a:off x="5767388" y="3190875"/>
            <a:ext cx="1616075" cy="400050"/>
          </a:xfrm>
          <a:prstGeom prst="rect">
            <a:avLst/>
          </a:prstGeom>
          <a:noFill/>
          <a:ln w="9525">
            <a:noFill/>
            <a:miter lim="800000"/>
            <a:headEnd/>
            <a:tailEnd/>
          </a:ln>
        </p:spPr>
        <p:txBody>
          <a:bodyPr>
            <a:spAutoFit/>
          </a:bodyPr>
          <a:lstStyle/>
          <a:p>
            <a:pPr>
              <a:spcBef>
                <a:spcPct val="50000"/>
              </a:spcBef>
              <a:defRPr/>
            </a:pPr>
            <a:r>
              <a:rPr lang="en-US" dirty="0">
                <a:solidFill>
                  <a:srgbClr val="2D6F9E"/>
                </a:solidFill>
                <a:effectLst/>
                <a:latin typeface="+mn-lt"/>
                <a:ea typeface="+mn-ea"/>
                <a:cs typeface="+mn-cs"/>
              </a:rPr>
              <a:t>Top View</a:t>
            </a:r>
          </a:p>
        </p:txBody>
      </p:sp>
      <p:grpSp>
        <p:nvGrpSpPr>
          <p:cNvPr id="12" name="Group 32"/>
          <p:cNvGrpSpPr>
            <a:grpSpLocks/>
          </p:cNvGrpSpPr>
          <p:nvPr/>
        </p:nvGrpSpPr>
        <p:grpSpPr bwMode="auto">
          <a:xfrm rot="-2831140">
            <a:off x="5459413" y="1927225"/>
            <a:ext cx="1858962" cy="560388"/>
            <a:chOff x="3751" y="2620"/>
            <a:chExt cx="1171" cy="353"/>
          </a:xfrm>
        </p:grpSpPr>
        <p:sp>
          <p:nvSpPr>
            <p:cNvPr id="13" name="Line 80"/>
            <p:cNvSpPr>
              <a:spLocks noChangeShapeType="1"/>
            </p:cNvSpPr>
            <p:nvPr/>
          </p:nvSpPr>
          <p:spPr bwMode="auto">
            <a:xfrm flipH="1">
              <a:off x="3754" y="2689"/>
              <a:ext cx="791" cy="0"/>
            </a:xfrm>
            <a:prstGeom prst="line">
              <a:avLst/>
            </a:prstGeom>
            <a:noFill/>
            <a:ln w="38100">
              <a:solidFill>
                <a:schemeClr val="tx2"/>
              </a:solidFill>
              <a:prstDash val="sysDash"/>
              <a:round/>
              <a:headEnd/>
              <a:tailEnd type="triangle" w="med" len="med"/>
            </a:ln>
            <a:extLst/>
          </p:spPr>
          <p:txBody>
            <a:bodyPr/>
            <a:lstStyle/>
            <a:p>
              <a:pPr>
                <a:defRPr/>
              </a:pPr>
              <a:endParaRPr lang="en-US">
                <a:latin typeface="Arial" pitchFamily="34" charset="0"/>
                <a:ea typeface="+mn-ea"/>
                <a:cs typeface="+mn-cs"/>
              </a:endParaRPr>
            </a:p>
          </p:txBody>
        </p:sp>
        <p:grpSp>
          <p:nvGrpSpPr>
            <p:cNvPr id="14" name="Group 34"/>
            <p:cNvGrpSpPr>
              <a:grpSpLocks/>
            </p:cNvGrpSpPr>
            <p:nvPr/>
          </p:nvGrpSpPr>
          <p:grpSpPr bwMode="auto">
            <a:xfrm>
              <a:off x="4525" y="2620"/>
              <a:ext cx="397" cy="353"/>
              <a:chOff x="4525" y="2620"/>
              <a:chExt cx="397" cy="353"/>
            </a:xfrm>
          </p:grpSpPr>
          <p:sp>
            <p:nvSpPr>
              <p:cNvPr id="15" name="Rectangle 65" descr="Oak"/>
              <p:cNvSpPr>
                <a:spLocks noChangeArrowheads="1"/>
              </p:cNvSpPr>
              <p:nvPr/>
            </p:nvSpPr>
            <p:spPr bwMode="auto">
              <a:xfrm>
                <a:off x="4523" y="2618"/>
                <a:ext cx="132" cy="116"/>
              </a:xfrm>
              <a:prstGeom prst="rect">
                <a:avLst/>
              </a:prstGeom>
              <a:blipFill dpi="0" rotWithShape="1">
                <a:blip r:embed="rId4"/>
                <a:srcRect/>
                <a:tile tx="0" ty="0" sx="100000" sy="100000" flip="none" algn="tl"/>
              </a:blipFill>
              <a:ln w="9525">
                <a:miter lim="800000"/>
                <a:headEnd/>
                <a:tailEnd/>
              </a:ln>
              <a:scene3d>
                <a:camera prst="legacyObliqueTopRight"/>
                <a:lightRig rig="legacyFlat2" dir="b"/>
              </a:scene3d>
              <a:sp3d extrusionH="227000" prstMaterial="legacyMatte">
                <a:bevelT w="13500" h="13500" prst="angle"/>
                <a:bevelB w="13500" h="13500" prst="angle"/>
                <a:extrusionClr>
                  <a:srgbClr val="FFCC99"/>
                </a:extrusionClr>
              </a:sp3d>
            </p:spPr>
            <p:txBody>
              <a:bodyPr vert="eaVert" wrap="none" anchor="ctr">
                <a:flatTx/>
              </a:bodyPr>
              <a:lstStyle/>
              <a:p>
                <a:pPr>
                  <a:defRPr/>
                </a:pPr>
                <a:endParaRPr lang="en-US">
                  <a:ea typeface="+mn-ea"/>
                  <a:cs typeface="+mn-cs"/>
                </a:endParaRPr>
              </a:p>
            </p:txBody>
          </p:sp>
          <p:pic>
            <p:nvPicPr>
              <p:cNvPr id="16" name="Picture 36" descr="hand-bl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9" y="2668"/>
                <a:ext cx="373"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7" name="Rectangle 6"/>
          <p:cNvSpPr>
            <a:spLocks noChangeArrowheads="1"/>
          </p:cNvSpPr>
          <p:nvPr/>
        </p:nvSpPr>
        <p:spPr bwMode="auto">
          <a:xfrm>
            <a:off x="269875" y="2622550"/>
            <a:ext cx="2286000" cy="531813"/>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18" name="TPAnswers"/>
          <p:cNvSpPr txBox="1">
            <a:spLocks noChangeArrowheads="1"/>
          </p:cNvSpPr>
          <p:nvPr>
            <p:custDataLst>
              <p:tags r:id="rId1"/>
            </p:custDataLst>
          </p:nvPr>
        </p:nvSpPr>
        <p:spPr bwMode="auto">
          <a:xfrm>
            <a:off x="269875" y="1700213"/>
            <a:ext cx="2732088" cy="183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spcBef>
                <a:spcPct val="20000"/>
              </a:spcBef>
            </a:pPr>
            <a:r>
              <a:rPr lang="en-US" sz="2400">
                <a:solidFill>
                  <a:srgbClr val="000000"/>
                </a:solidFill>
                <a:effectLst/>
                <a:latin typeface="Calibri" charset="0"/>
              </a:rPr>
              <a:t>A) </a:t>
            </a:r>
            <a:r>
              <a:rPr lang="en-US" sz="2400" i="1">
                <a:solidFill>
                  <a:srgbClr val="000000"/>
                </a:solidFill>
                <a:effectLst/>
                <a:latin typeface="Times New Roman" charset="0"/>
                <a:cs typeface="Times New Roman" charset="0"/>
              </a:rPr>
              <a:t>L(disk)</a:t>
            </a:r>
            <a:r>
              <a:rPr lang="en-US" sz="2400" i="1" baseline="-25000">
                <a:solidFill>
                  <a:srgbClr val="000000"/>
                </a:solidFill>
                <a:effectLst/>
                <a:latin typeface="Times New Roman" charset="0"/>
                <a:cs typeface="Times New Roman" charset="0"/>
              </a:rPr>
              <a:t>o</a:t>
            </a:r>
            <a:r>
              <a:rPr lang="en-US" sz="2400">
                <a:solidFill>
                  <a:srgbClr val="000000"/>
                </a:solidFill>
                <a:effectLst/>
                <a:latin typeface="Calibri" charset="0"/>
              </a:rPr>
              <a:t> </a:t>
            </a:r>
            <a:r>
              <a:rPr lang="en-US" sz="2400">
                <a:solidFill>
                  <a:srgbClr val="000000"/>
                </a:solidFill>
                <a:effectLst/>
                <a:latin typeface="Symbol" charset="0"/>
              </a:rPr>
              <a:t>&gt;</a:t>
            </a:r>
            <a:r>
              <a:rPr lang="en-US" sz="2400">
                <a:solidFill>
                  <a:srgbClr val="000000"/>
                </a:solidFill>
                <a:effectLst/>
                <a:latin typeface="Calibri" charset="0"/>
              </a:rPr>
              <a:t> </a:t>
            </a:r>
            <a:r>
              <a:rPr lang="en-US" sz="2400" i="1">
                <a:solidFill>
                  <a:srgbClr val="000000"/>
                </a:solidFill>
                <a:effectLst/>
                <a:latin typeface="Times New Roman" charset="0"/>
                <a:cs typeface="Times New Roman" charset="0"/>
              </a:rPr>
              <a:t>L</a:t>
            </a:r>
            <a:r>
              <a:rPr lang="en-US" sz="2400" i="1" baseline="-25000">
                <a:solidFill>
                  <a:srgbClr val="000000"/>
                </a:solidFill>
                <a:effectLst/>
                <a:latin typeface="Times New Roman" charset="0"/>
                <a:cs typeface="Times New Roman" charset="0"/>
              </a:rPr>
              <a:t>f</a:t>
            </a:r>
            <a:endParaRPr lang="en-US" sz="2400" i="1">
              <a:solidFill>
                <a:srgbClr val="000000"/>
              </a:solidFill>
              <a:effectLst/>
              <a:latin typeface="Times New Roman" charset="0"/>
              <a:cs typeface="Times New Roman" charset="0"/>
            </a:endParaRPr>
          </a:p>
          <a:p>
            <a:pPr>
              <a:spcBef>
                <a:spcPct val="20000"/>
              </a:spcBef>
            </a:pPr>
            <a:r>
              <a:rPr lang="en-US" sz="2400">
                <a:solidFill>
                  <a:srgbClr val="000000"/>
                </a:solidFill>
                <a:effectLst/>
                <a:latin typeface="Calibri" charset="0"/>
              </a:rPr>
              <a:t>B) </a:t>
            </a:r>
            <a:r>
              <a:rPr lang="en-US" sz="2400" i="1">
                <a:solidFill>
                  <a:srgbClr val="000000"/>
                </a:solidFill>
                <a:effectLst/>
                <a:latin typeface="Times New Roman" charset="0"/>
                <a:cs typeface="Times New Roman" charset="0"/>
              </a:rPr>
              <a:t>L(disk)</a:t>
            </a:r>
            <a:r>
              <a:rPr lang="en-US" sz="2400" i="1" baseline="-25000">
                <a:solidFill>
                  <a:srgbClr val="000000"/>
                </a:solidFill>
                <a:effectLst/>
                <a:latin typeface="Times New Roman" charset="0"/>
                <a:cs typeface="Times New Roman" charset="0"/>
              </a:rPr>
              <a:t>o</a:t>
            </a:r>
            <a:r>
              <a:rPr lang="en-US" sz="2400">
                <a:solidFill>
                  <a:srgbClr val="000000"/>
                </a:solidFill>
                <a:effectLst/>
              </a:rPr>
              <a:t> </a:t>
            </a:r>
            <a:r>
              <a:rPr lang="en-US" sz="2400">
                <a:solidFill>
                  <a:srgbClr val="000000"/>
                </a:solidFill>
                <a:effectLst/>
                <a:latin typeface="Symbol" charset="0"/>
              </a:rPr>
              <a:t>=</a:t>
            </a:r>
            <a:r>
              <a:rPr lang="en-US" sz="2400">
                <a:solidFill>
                  <a:srgbClr val="000000"/>
                </a:solidFill>
                <a:effectLst/>
              </a:rPr>
              <a:t> </a:t>
            </a:r>
            <a:r>
              <a:rPr lang="en-US" sz="2400" i="1">
                <a:solidFill>
                  <a:srgbClr val="000000"/>
                </a:solidFill>
                <a:effectLst/>
                <a:latin typeface="Times New Roman" charset="0"/>
                <a:cs typeface="Times New Roman" charset="0"/>
              </a:rPr>
              <a:t>L</a:t>
            </a:r>
            <a:r>
              <a:rPr lang="en-US" sz="2400" i="1" baseline="-25000">
                <a:solidFill>
                  <a:srgbClr val="000000"/>
                </a:solidFill>
                <a:effectLst/>
                <a:latin typeface="Times New Roman" charset="0"/>
                <a:cs typeface="Times New Roman" charset="0"/>
              </a:rPr>
              <a:t>f</a:t>
            </a:r>
            <a:endParaRPr lang="en-US" sz="2400" i="1">
              <a:solidFill>
                <a:srgbClr val="000000"/>
              </a:solidFill>
              <a:effectLst/>
              <a:latin typeface="Times New Roman" charset="0"/>
              <a:cs typeface="Times New Roman" charset="0"/>
            </a:endParaRPr>
          </a:p>
          <a:p>
            <a:pPr>
              <a:spcBef>
                <a:spcPct val="20000"/>
              </a:spcBef>
            </a:pPr>
            <a:r>
              <a:rPr lang="en-US" sz="2400">
                <a:solidFill>
                  <a:srgbClr val="000000"/>
                </a:solidFill>
                <a:effectLst/>
                <a:latin typeface="Calibri" charset="0"/>
              </a:rPr>
              <a:t>C) </a:t>
            </a:r>
            <a:r>
              <a:rPr lang="en-US" sz="2400" i="1">
                <a:solidFill>
                  <a:srgbClr val="000000"/>
                </a:solidFill>
                <a:effectLst/>
                <a:latin typeface="Times New Roman" charset="0"/>
                <a:cs typeface="Times New Roman" charset="0"/>
              </a:rPr>
              <a:t>L(disk)</a:t>
            </a:r>
            <a:r>
              <a:rPr lang="en-US" sz="2400" i="1" baseline="-25000">
                <a:solidFill>
                  <a:srgbClr val="000000"/>
                </a:solidFill>
                <a:effectLst/>
                <a:latin typeface="Times New Roman" charset="0"/>
                <a:cs typeface="Times New Roman" charset="0"/>
              </a:rPr>
              <a:t>o</a:t>
            </a:r>
            <a:r>
              <a:rPr lang="en-US" sz="2400">
                <a:solidFill>
                  <a:srgbClr val="000000"/>
                </a:solidFill>
                <a:effectLst/>
              </a:rPr>
              <a:t> </a:t>
            </a:r>
            <a:r>
              <a:rPr lang="en-US" sz="2400">
                <a:solidFill>
                  <a:srgbClr val="000000"/>
                </a:solidFill>
                <a:effectLst/>
                <a:latin typeface="Symbol" charset="0"/>
              </a:rPr>
              <a:t>&lt;</a:t>
            </a:r>
            <a:r>
              <a:rPr lang="en-US" sz="2400">
                <a:solidFill>
                  <a:srgbClr val="000000"/>
                </a:solidFill>
                <a:effectLst/>
              </a:rPr>
              <a:t> </a:t>
            </a:r>
            <a:r>
              <a:rPr lang="en-US" sz="2400" i="1">
                <a:solidFill>
                  <a:srgbClr val="000000"/>
                </a:solidFill>
                <a:effectLst/>
                <a:latin typeface="Times New Roman" charset="0"/>
                <a:cs typeface="Times New Roman" charset="0"/>
              </a:rPr>
              <a:t>L</a:t>
            </a:r>
            <a:r>
              <a:rPr lang="en-US" sz="2400" i="1" baseline="-25000">
                <a:solidFill>
                  <a:srgbClr val="000000"/>
                </a:solidFill>
                <a:effectLst/>
                <a:latin typeface="Times New Roman" charset="0"/>
                <a:cs typeface="Times New Roman" charset="0"/>
              </a:rPr>
              <a:t>f</a:t>
            </a:r>
            <a:endParaRPr lang="en-US" sz="2400" i="1">
              <a:solidFill>
                <a:srgbClr val="000000"/>
              </a:solidFill>
              <a:effectLst/>
              <a:latin typeface="Times New Roman" charset="0"/>
              <a:cs typeface="Times New Roman" charset="0"/>
            </a:endParaRPr>
          </a:p>
        </p:txBody>
      </p:sp>
    </p:spTree>
    <p:extLst>
      <p:ext uri="{BB962C8B-B14F-4D97-AF65-F5344CB8AC3E}">
        <p14:creationId xmlns:p14="http://schemas.microsoft.com/office/powerpoint/2010/main" val="20337313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2"/>
          <p:cNvSpPr>
            <a:spLocks noGrp="1"/>
          </p:cNvSpPr>
          <p:nvPr>
            <p:ph type="title"/>
          </p:nvPr>
        </p:nvSpPr>
        <p:spPr/>
        <p:txBody>
          <a:bodyPr/>
          <a:lstStyle/>
          <a:p>
            <a:pPr eaLnBrk="1" hangingPunct="1"/>
            <a:r>
              <a:rPr lang="en-US">
                <a:latin typeface="Trebuchet MS" charset="0"/>
                <a:cs typeface="Arial" charset="0"/>
              </a:rPr>
              <a:t>Analogous to kinematics</a:t>
            </a:r>
          </a:p>
        </p:txBody>
      </p:sp>
      <p:sp>
        <p:nvSpPr>
          <p:cNvPr id="4" name="Content Placeholder 3"/>
          <p:cNvSpPr>
            <a:spLocks noGrp="1"/>
          </p:cNvSpPr>
          <p:nvPr>
            <p:ph idx="1"/>
          </p:nvPr>
        </p:nvSpPr>
        <p:spPr/>
        <p:txBody>
          <a:bodyPr/>
          <a:lstStyle/>
          <a:p>
            <a:pPr eaLnBrk="1" hangingPunct="1"/>
            <a:r>
              <a:rPr lang="en-US" dirty="0">
                <a:latin typeface="Calibri" charset="0"/>
                <a:cs typeface="Arial" charset="0"/>
              </a:rPr>
              <a:t>			</a:t>
            </a:r>
            <a:r>
              <a:rPr lang="en-US" dirty="0" smtClean="0">
                <a:latin typeface="Calibri" charset="0"/>
                <a:cs typeface="Arial" charset="0"/>
              </a:rPr>
              <a:t>	</a:t>
            </a:r>
            <a:r>
              <a:rPr lang="en-US" u="sng" dirty="0" smtClean="0">
                <a:latin typeface="Calibri" charset="0"/>
                <a:cs typeface="Arial" charset="0"/>
              </a:rPr>
              <a:t>Translational 	</a:t>
            </a:r>
            <a:r>
              <a:rPr lang="en-US" dirty="0">
                <a:latin typeface="Calibri" charset="0"/>
                <a:cs typeface="Arial" charset="0"/>
              </a:rPr>
              <a:t>	</a:t>
            </a:r>
            <a:r>
              <a:rPr lang="en-US" u="sng" dirty="0" smtClean="0">
                <a:latin typeface="Calibri" charset="0"/>
                <a:cs typeface="Arial" charset="0"/>
              </a:rPr>
              <a:t>Rotational</a:t>
            </a:r>
            <a:endParaRPr lang="en-US" dirty="0">
              <a:latin typeface="Calibri" charset="0"/>
              <a:cs typeface="Arial" charset="0"/>
            </a:endParaRPr>
          </a:p>
          <a:p>
            <a:pPr eaLnBrk="1" hangingPunct="1"/>
            <a:r>
              <a:rPr lang="en-US" dirty="0" smtClean="0">
                <a:latin typeface="Calibri" charset="0"/>
                <a:cs typeface="Arial" charset="0"/>
              </a:rPr>
              <a:t>Displacement:  x</a:t>
            </a:r>
            <a:r>
              <a:rPr lang="en-US" dirty="0">
                <a:latin typeface="Calibri" charset="0"/>
                <a:cs typeface="Arial" charset="0"/>
              </a:rPr>
              <a:t>, </a:t>
            </a:r>
            <a:r>
              <a:rPr lang="en-US" dirty="0" smtClean="0">
                <a:latin typeface="Calibri" charset="0"/>
                <a:cs typeface="Arial" charset="0"/>
              </a:rPr>
              <a:t>y   </a:t>
            </a:r>
            <a:r>
              <a:rPr lang="en-US" dirty="0">
                <a:latin typeface="Calibri" charset="0"/>
                <a:cs typeface="Arial" charset="0"/>
              </a:rPr>
              <a:t>(m</a:t>
            </a:r>
            <a:r>
              <a:rPr lang="en-US" dirty="0" smtClean="0">
                <a:latin typeface="Calibri" charset="0"/>
                <a:cs typeface="Arial" charset="0"/>
              </a:rPr>
              <a:t>) </a:t>
            </a:r>
            <a:r>
              <a:rPr lang="en-US" dirty="0">
                <a:latin typeface="Calibri" charset="0"/>
                <a:cs typeface="Arial" charset="0"/>
              </a:rPr>
              <a:t>	</a:t>
            </a:r>
            <a:r>
              <a:rPr lang="en-US" dirty="0">
                <a:solidFill>
                  <a:srgbClr val="FF0000"/>
                </a:solidFill>
                <a:latin typeface="Calibri" charset="0"/>
                <a:cs typeface="Arial" charset="0"/>
              </a:rPr>
              <a:t>~</a:t>
            </a:r>
            <a:r>
              <a:rPr lang="en-US" dirty="0">
                <a:latin typeface="Calibri" charset="0"/>
                <a:cs typeface="Arial" charset="0"/>
              </a:rPr>
              <a:t>	</a:t>
            </a:r>
            <a:r>
              <a:rPr lang="en-US" dirty="0" err="1">
                <a:latin typeface="Calibri" charset="0"/>
                <a:cs typeface="Arial" charset="0"/>
              </a:rPr>
              <a:t>θ</a:t>
            </a:r>
            <a:r>
              <a:rPr lang="en-US" dirty="0">
                <a:latin typeface="Calibri" charset="0"/>
                <a:cs typeface="Arial" charset="0"/>
              </a:rPr>
              <a:t>   (rad)</a:t>
            </a:r>
          </a:p>
          <a:p>
            <a:pPr eaLnBrk="1" hangingPunct="1"/>
            <a:r>
              <a:rPr lang="en-US" dirty="0">
                <a:latin typeface="Calibri" charset="0"/>
                <a:cs typeface="Arial" charset="0"/>
              </a:rPr>
              <a:t>			</a:t>
            </a:r>
            <a:r>
              <a:rPr lang="en-US" dirty="0" smtClean="0">
                <a:latin typeface="Calibri" charset="0"/>
                <a:cs typeface="Arial" charset="0"/>
              </a:rPr>
              <a:t>              </a:t>
            </a:r>
            <a:r>
              <a:rPr lang="en-US" sz="2000" dirty="0" smtClean="0">
                <a:latin typeface="Calibri" charset="0"/>
                <a:cs typeface="Arial" charset="0"/>
              </a:rPr>
              <a:t>   How </a:t>
            </a:r>
            <a:r>
              <a:rPr lang="en-US" sz="2000" dirty="0">
                <a:latin typeface="Calibri" charset="0"/>
                <a:cs typeface="Arial" charset="0"/>
              </a:rPr>
              <a:t>far		</a:t>
            </a:r>
            <a:r>
              <a:rPr lang="en-US" sz="2000" dirty="0" smtClean="0">
                <a:latin typeface="Calibri" charset="0"/>
                <a:cs typeface="Arial" charset="0"/>
              </a:rPr>
              <a:t>         How </a:t>
            </a:r>
            <a:r>
              <a:rPr lang="en-US" sz="2000" dirty="0">
                <a:latin typeface="Calibri" charset="0"/>
                <a:cs typeface="Arial" charset="0"/>
              </a:rPr>
              <a:t>far around a </a:t>
            </a:r>
            <a:r>
              <a:rPr lang="en-US" sz="2000" dirty="0" smtClean="0">
                <a:latin typeface="Calibri" charset="0"/>
                <a:cs typeface="Arial" charset="0"/>
              </a:rPr>
              <a:t>circle</a:t>
            </a:r>
          </a:p>
          <a:p>
            <a:pPr eaLnBrk="1" hangingPunct="1"/>
            <a:endParaRPr lang="en-US" dirty="0">
              <a:latin typeface="Calibri" charset="0"/>
              <a:cs typeface="Arial" charset="0"/>
            </a:endParaRPr>
          </a:p>
          <a:p>
            <a:pPr eaLnBrk="1" hangingPunct="1"/>
            <a:r>
              <a:rPr lang="en-US" dirty="0">
                <a:latin typeface="Calibri" charset="0"/>
                <a:cs typeface="Arial" charset="0"/>
              </a:rPr>
              <a:t>Velocity: 		v   (m/s</a:t>
            </a:r>
            <a:r>
              <a:rPr lang="en-US" dirty="0" smtClean="0">
                <a:latin typeface="Calibri" charset="0"/>
                <a:cs typeface="Arial" charset="0"/>
              </a:rPr>
              <a:t>) </a:t>
            </a:r>
            <a:r>
              <a:rPr lang="en-US" dirty="0">
                <a:latin typeface="Calibri" charset="0"/>
                <a:cs typeface="Arial" charset="0"/>
              </a:rPr>
              <a:t>	</a:t>
            </a:r>
            <a:r>
              <a:rPr lang="en-US" dirty="0">
                <a:solidFill>
                  <a:srgbClr val="FF0000"/>
                </a:solidFill>
                <a:latin typeface="Calibri" charset="0"/>
                <a:cs typeface="Arial" charset="0"/>
              </a:rPr>
              <a:t>~</a:t>
            </a:r>
            <a:r>
              <a:rPr lang="en-US" dirty="0">
                <a:latin typeface="Calibri" charset="0"/>
                <a:cs typeface="Arial" charset="0"/>
              </a:rPr>
              <a:t>	</a:t>
            </a:r>
            <a:r>
              <a:rPr lang="en-US" dirty="0" err="1">
                <a:latin typeface="Calibri" charset="0"/>
                <a:cs typeface="Arial" charset="0"/>
              </a:rPr>
              <a:t>ω</a:t>
            </a:r>
            <a:r>
              <a:rPr lang="en-US" dirty="0">
                <a:latin typeface="Calibri" charset="0"/>
                <a:cs typeface="Arial" charset="0"/>
              </a:rPr>
              <a:t>   (rad/s)</a:t>
            </a:r>
          </a:p>
          <a:p>
            <a:pPr eaLnBrk="1" hangingPunct="1"/>
            <a:r>
              <a:rPr lang="en-US" dirty="0">
                <a:latin typeface="Calibri" charset="0"/>
                <a:cs typeface="Arial" charset="0"/>
              </a:rPr>
              <a:t>		</a:t>
            </a:r>
            <a:r>
              <a:rPr lang="en-US" dirty="0" smtClean="0">
                <a:latin typeface="Calibri" charset="0"/>
                <a:cs typeface="Arial" charset="0"/>
              </a:rPr>
              <a:t>               </a:t>
            </a:r>
            <a:r>
              <a:rPr lang="en-US" dirty="0">
                <a:latin typeface="Calibri" charset="0"/>
                <a:cs typeface="Arial" charset="0"/>
              </a:rPr>
              <a:t>	</a:t>
            </a:r>
            <a:r>
              <a:rPr lang="en-US" sz="2000" dirty="0">
                <a:latin typeface="Calibri" charset="0"/>
                <a:cs typeface="Arial" charset="0"/>
              </a:rPr>
              <a:t>How fast 		How fast around a circle?</a:t>
            </a:r>
          </a:p>
          <a:p>
            <a:pPr eaLnBrk="1" hangingPunct="1"/>
            <a:endParaRPr lang="en-US" dirty="0">
              <a:latin typeface="Calibri" charset="0"/>
              <a:cs typeface="Arial" charset="0"/>
            </a:endParaRPr>
          </a:p>
          <a:p>
            <a:pPr eaLnBrk="1" hangingPunct="1"/>
            <a:r>
              <a:rPr lang="en-US" dirty="0">
                <a:latin typeface="Calibri" charset="0"/>
                <a:cs typeface="Arial" charset="0"/>
              </a:rPr>
              <a:t>Acceleration:	a   (m/s</a:t>
            </a:r>
            <a:r>
              <a:rPr lang="en-US" baseline="30000" dirty="0">
                <a:latin typeface="Calibri" charset="0"/>
                <a:cs typeface="Arial" charset="0"/>
              </a:rPr>
              <a:t>2</a:t>
            </a:r>
            <a:r>
              <a:rPr lang="en-US" dirty="0">
                <a:latin typeface="Calibri" charset="0"/>
                <a:cs typeface="Arial" charset="0"/>
              </a:rPr>
              <a:t>)	</a:t>
            </a:r>
            <a:r>
              <a:rPr lang="en-US" dirty="0">
                <a:solidFill>
                  <a:srgbClr val="FF0000"/>
                </a:solidFill>
                <a:latin typeface="Calibri" charset="0"/>
                <a:cs typeface="Arial" charset="0"/>
              </a:rPr>
              <a:t>~</a:t>
            </a:r>
            <a:r>
              <a:rPr lang="en-US" dirty="0">
                <a:latin typeface="Calibri" charset="0"/>
                <a:cs typeface="Arial" charset="0"/>
              </a:rPr>
              <a:t>	α   (rad/s</a:t>
            </a:r>
            <a:r>
              <a:rPr lang="en-US" baseline="30000" dirty="0">
                <a:latin typeface="Calibri" charset="0"/>
                <a:cs typeface="Arial" charset="0"/>
              </a:rPr>
              <a:t>2</a:t>
            </a:r>
            <a:r>
              <a:rPr lang="en-US" dirty="0">
                <a:latin typeface="Calibri" charset="0"/>
                <a:cs typeface="Arial" charset="0"/>
              </a:rPr>
              <a:t>) </a:t>
            </a:r>
          </a:p>
          <a:p>
            <a:pPr eaLnBrk="1" hangingPunct="1"/>
            <a:r>
              <a:rPr lang="en-US" dirty="0">
                <a:latin typeface="Calibri" charset="0"/>
                <a:cs typeface="Arial" charset="0"/>
              </a:rPr>
              <a:t>	</a:t>
            </a:r>
            <a:r>
              <a:rPr lang="en-US" dirty="0" smtClean="0">
                <a:latin typeface="Calibri" charset="0"/>
                <a:cs typeface="Arial" charset="0"/>
              </a:rPr>
              <a:t>	 	 		</a:t>
            </a:r>
            <a:r>
              <a:rPr lang="en-US" sz="2000" dirty="0" smtClean="0">
                <a:latin typeface="Calibri" charset="0"/>
                <a:cs typeface="Arial" charset="0"/>
              </a:rPr>
              <a:t>Speeding</a:t>
            </a:r>
            <a:r>
              <a:rPr lang="en-US" sz="2000" dirty="0">
                <a:latin typeface="Calibri" charset="0"/>
                <a:cs typeface="Arial" charset="0"/>
              </a:rPr>
              <a:t>/</a:t>
            </a:r>
            <a:r>
              <a:rPr lang="en-US" sz="2000" dirty="0" smtClean="0">
                <a:latin typeface="Calibri" charset="0"/>
                <a:cs typeface="Arial" charset="0"/>
              </a:rPr>
              <a:t>Slowing</a:t>
            </a:r>
            <a:r>
              <a:rPr lang="en-US" sz="2000" dirty="0">
                <a:latin typeface="Calibri" charset="0"/>
                <a:cs typeface="Arial" charset="0"/>
              </a:rPr>
              <a:t>	Speeding/Slowing in </a:t>
            </a:r>
            <a:r>
              <a:rPr lang="en-US" sz="2000" dirty="0" smtClean="0">
                <a:latin typeface="Calibri" charset="0"/>
                <a:cs typeface="Arial" charset="0"/>
              </a:rPr>
              <a:t>a </a:t>
            </a:r>
            <a:r>
              <a:rPr lang="en-US" sz="2000" dirty="0">
                <a:latin typeface="Calibri" charset="0"/>
                <a:cs typeface="Arial" charset="0"/>
              </a:rPr>
              <a:t>circle</a:t>
            </a:r>
          </a:p>
        </p:txBody>
      </p:sp>
    </p:spTree>
    <p:extLst>
      <p:ext uri="{BB962C8B-B14F-4D97-AF65-F5344CB8AC3E}">
        <p14:creationId xmlns:p14="http://schemas.microsoft.com/office/powerpoint/2010/main" val="2159855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4</a:t>
            </a:r>
            <a:endParaRPr lang="en-US" dirty="0"/>
          </a:p>
        </p:txBody>
      </p:sp>
      <p:sp>
        <p:nvSpPr>
          <p:cNvPr id="3" name="Content Placeholder 2"/>
          <p:cNvSpPr>
            <a:spLocks noGrp="1"/>
          </p:cNvSpPr>
          <p:nvPr>
            <p:ph idx="1"/>
          </p:nvPr>
        </p:nvSpPr>
        <p:spPr/>
        <p:txBody>
          <a:bodyPr/>
          <a:lstStyle/>
          <a:p>
            <a:r>
              <a:rPr lang="en-US" sz="2400" dirty="0"/>
              <a:t>The angular momentum of a freely rotating disk around its center is </a:t>
            </a:r>
            <a:r>
              <a:rPr lang="en-US" sz="2400" dirty="0" err="1" smtClean="0"/>
              <a:t>L</a:t>
            </a:r>
            <a:r>
              <a:rPr lang="en-US" sz="2400" baseline="-25000" dirty="0" err="1" smtClean="0"/>
              <a:t>disk</a:t>
            </a:r>
            <a:r>
              <a:rPr lang="en-US" sz="2400" dirty="0"/>
              <a:t>. You toss a heavy block horizontally onto the disk at two different orientations, but with the same speed, as shown in the figure. </a:t>
            </a:r>
            <a:r>
              <a:rPr lang="en-US" sz="2400" dirty="0" smtClean="0"/>
              <a:t> Friction </a:t>
            </a:r>
            <a:r>
              <a:rPr lang="en-US" sz="2400" dirty="0"/>
              <a:t>acts between the disk and the block so that eventually the block is at rest on the disk and rotates with it.  In which case is the magnitude of the final angular momentum of the disk-block system the greatest?</a:t>
            </a:r>
          </a:p>
        </p:txBody>
      </p:sp>
      <p:pic>
        <p:nvPicPr>
          <p:cNvPr id="5" name="Picture 4"/>
          <p:cNvPicPr>
            <a:picLocks noChangeAspect="1"/>
          </p:cNvPicPr>
          <p:nvPr/>
        </p:nvPicPr>
        <p:blipFill>
          <a:blip r:embed="rId2"/>
          <a:stretch>
            <a:fillRect/>
          </a:stretch>
        </p:blipFill>
        <p:spPr>
          <a:xfrm>
            <a:off x="4945842" y="3607078"/>
            <a:ext cx="2767148" cy="2034346"/>
          </a:xfrm>
          <a:prstGeom prst="rect">
            <a:avLst/>
          </a:prstGeom>
        </p:spPr>
      </p:pic>
      <p:pic>
        <p:nvPicPr>
          <p:cNvPr id="6" name="Picture 5"/>
          <p:cNvPicPr>
            <a:picLocks noChangeAspect="1"/>
          </p:cNvPicPr>
          <p:nvPr/>
        </p:nvPicPr>
        <p:blipFill>
          <a:blip r:embed="rId3"/>
          <a:stretch>
            <a:fillRect/>
          </a:stretch>
        </p:blipFill>
        <p:spPr>
          <a:xfrm>
            <a:off x="1052700" y="3954463"/>
            <a:ext cx="2999887" cy="1928499"/>
          </a:xfrm>
          <a:prstGeom prst="rect">
            <a:avLst/>
          </a:prstGeom>
        </p:spPr>
      </p:pic>
      <p:sp>
        <p:nvSpPr>
          <p:cNvPr id="7" name="TextBox 6"/>
          <p:cNvSpPr txBox="1"/>
          <p:nvPr/>
        </p:nvSpPr>
        <p:spPr>
          <a:xfrm>
            <a:off x="1768548" y="4191853"/>
            <a:ext cx="422111" cy="584776"/>
          </a:xfrm>
          <a:prstGeom prst="rect">
            <a:avLst/>
          </a:prstGeom>
          <a:noFill/>
        </p:spPr>
        <p:txBody>
          <a:bodyPr wrap="none" rtlCol="0">
            <a:spAutoFit/>
          </a:bodyPr>
          <a:lstStyle/>
          <a:p>
            <a:r>
              <a:rPr lang="en-US" sz="3200" dirty="0"/>
              <a:t>A</a:t>
            </a:r>
            <a:endParaRPr lang="en-US" sz="3200" dirty="0" smtClean="0"/>
          </a:p>
        </p:txBody>
      </p:sp>
      <p:sp>
        <p:nvSpPr>
          <p:cNvPr id="8" name="TextBox 7"/>
          <p:cNvSpPr txBox="1"/>
          <p:nvPr/>
        </p:nvSpPr>
        <p:spPr>
          <a:xfrm>
            <a:off x="5674727" y="3951077"/>
            <a:ext cx="422111" cy="584776"/>
          </a:xfrm>
          <a:prstGeom prst="rect">
            <a:avLst/>
          </a:prstGeom>
          <a:noFill/>
        </p:spPr>
        <p:txBody>
          <a:bodyPr wrap="none" rtlCol="0">
            <a:spAutoFit/>
          </a:bodyPr>
          <a:lstStyle/>
          <a:p>
            <a:r>
              <a:rPr lang="en-US" sz="3200" dirty="0" smtClean="0"/>
              <a:t>B</a:t>
            </a:r>
          </a:p>
        </p:txBody>
      </p:sp>
      <p:sp>
        <p:nvSpPr>
          <p:cNvPr id="9" name="TextBox 8"/>
          <p:cNvSpPr txBox="1"/>
          <p:nvPr/>
        </p:nvSpPr>
        <p:spPr>
          <a:xfrm>
            <a:off x="4282198" y="5777150"/>
            <a:ext cx="3268844" cy="584776"/>
          </a:xfrm>
          <a:prstGeom prst="rect">
            <a:avLst/>
          </a:prstGeom>
          <a:noFill/>
        </p:spPr>
        <p:txBody>
          <a:bodyPr wrap="none" rtlCol="0">
            <a:spAutoFit/>
          </a:bodyPr>
          <a:lstStyle/>
          <a:p>
            <a:r>
              <a:rPr lang="en-US" sz="3200" dirty="0" smtClean="0"/>
              <a:t>C. Both have same</a:t>
            </a:r>
          </a:p>
        </p:txBody>
      </p:sp>
      <p:sp>
        <p:nvSpPr>
          <p:cNvPr id="4" name="Rectangle 3"/>
          <p:cNvSpPr/>
          <p:nvPr/>
        </p:nvSpPr>
        <p:spPr>
          <a:xfrm>
            <a:off x="4780932" y="3607078"/>
            <a:ext cx="3081461" cy="2170072"/>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054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457200" y="980619"/>
            <a:ext cx="4200558" cy="1278926"/>
          </a:xfrm>
          <a:ln>
            <a:solidFill>
              <a:srgbClr val="000000"/>
            </a:solidFill>
          </a:ln>
        </p:spPr>
        <p:txBody>
          <a:bodyPr/>
          <a:lstStyle/>
          <a:p>
            <a:r>
              <a:rPr lang="en-US" sz="2400" dirty="0">
                <a:solidFill>
                  <a:srgbClr val="000000"/>
                </a:solidFill>
                <a:latin typeface="Trebuchet MS" charset="0"/>
                <a:cs typeface="Arial" charset="0"/>
              </a:rPr>
              <a:t>Hoop and disk attached to both ends </a:t>
            </a:r>
            <a:r>
              <a:rPr lang="en-US" sz="2400" dirty="0" smtClean="0">
                <a:solidFill>
                  <a:srgbClr val="000000"/>
                </a:solidFill>
                <a:latin typeface="Trebuchet MS" charset="0"/>
                <a:cs typeface="Arial" charset="0"/>
              </a:rPr>
              <a:t>of </a:t>
            </a:r>
            <a:r>
              <a:rPr lang="en-US" sz="2400" dirty="0">
                <a:solidFill>
                  <a:srgbClr val="000000"/>
                </a:solidFill>
                <a:latin typeface="Trebuchet MS" charset="0"/>
                <a:cs typeface="Arial" charset="0"/>
              </a:rPr>
              <a:t>the rod and swung about the center </a:t>
            </a:r>
          </a:p>
        </p:txBody>
      </p:sp>
      <p:sp>
        <p:nvSpPr>
          <p:cNvPr id="4" name="Oval 3"/>
          <p:cNvSpPr/>
          <p:nvPr/>
        </p:nvSpPr>
        <p:spPr>
          <a:xfrm>
            <a:off x="4835525" y="1020763"/>
            <a:ext cx="1206500" cy="108267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0000"/>
              </a:solidFill>
            </a:endParaRPr>
          </a:p>
        </p:txBody>
      </p:sp>
      <p:sp>
        <p:nvSpPr>
          <p:cNvPr id="5" name="Oval 4"/>
          <p:cNvSpPr/>
          <p:nvPr/>
        </p:nvSpPr>
        <p:spPr>
          <a:xfrm>
            <a:off x="7661275" y="1020763"/>
            <a:ext cx="1146175" cy="1082675"/>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000000"/>
              </a:solidFill>
            </a:endParaRPr>
          </a:p>
        </p:txBody>
      </p:sp>
      <p:cxnSp>
        <p:nvCxnSpPr>
          <p:cNvPr id="9" name="Straight Connector 8"/>
          <p:cNvCxnSpPr/>
          <p:nvPr/>
        </p:nvCxnSpPr>
        <p:spPr>
          <a:xfrm rot="5400000">
            <a:off x="5322094" y="1553369"/>
            <a:ext cx="273050" cy="1588"/>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457825" y="1687513"/>
            <a:ext cx="2773363" cy="1587"/>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8096250" y="1570038"/>
            <a:ext cx="271463" cy="1587"/>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459413" y="1417638"/>
            <a:ext cx="2771775" cy="1587"/>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646863" y="1435100"/>
            <a:ext cx="419100" cy="271463"/>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solidFill>
                  <a:srgbClr val="000000"/>
                </a:solidFill>
              </a:rPr>
              <a:t>x</a:t>
            </a:r>
            <a:endParaRPr lang="en-US" dirty="0">
              <a:solidFill>
                <a:srgbClr val="000000"/>
              </a:solidFill>
            </a:endParaRPr>
          </a:p>
        </p:txBody>
      </p:sp>
      <p:sp>
        <p:nvSpPr>
          <p:cNvPr id="14" name="Content Placeholder 2"/>
          <p:cNvSpPr txBox="1">
            <a:spLocks/>
          </p:cNvSpPr>
          <p:nvPr/>
        </p:nvSpPr>
        <p:spPr>
          <a:xfrm>
            <a:off x="457200" y="1549400"/>
            <a:ext cx="8229600" cy="5308600"/>
          </a:xfrm>
          <a:prstGeom prst="rect">
            <a:avLst/>
          </a:prstGeom>
        </p:spPr>
        <p:txBody>
          <a:bodyPr>
            <a:normAutofit fontScale="92500" lnSpcReduction="20000"/>
          </a:bodyPr>
          <a:lstStyle/>
          <a:p>
            <a:pPr marL="342900" indent="-342900" defTabSz="457200" eaLnBrk="1" fontAlgn="auto" hangingPunct="1">
              <a:spcBef>
                <a:spcPct val="20000"/>
              </a:spcBef>
              <a:spcAft>
                <a:spcPts val="0"/>
              </a:spcAft>
              <a:buFont typeface="Arial"/>
              <a:buChar char="•"/>
              <a:defRPr/>
            </a:pPr>
            <a:endParaRPr lang="en-US" sz="3200" dirty="0">
              <a:solidFill>
                <a:srgbClr val="000000"/>
              </a:solidFill>
              <a:effectLst/>
              <a:latin typeface="+mn-lt"/>
              <a:ea typeface="+mn-ea"/>
              <a:cs typeface="+mn-cs"/>
            </a:endParaRPr>
          </a:p>
          <a:p>
            <a:pPr marL="342900" indent="-342900" defTabSz="457200" eaLnBrk="1" fontAlgn="auto" hangingPunct="1">
              <a:spcBef>
                <a:spcPct val="20000"/>
              </a:spcBef>
              <a:spcAft>
                <a:spcPts val="0"/>
              </a:spcAft>
              <a:buFont typeface="Arial"/>
              <a:buChar char="•"/>
              <a:defRPr/>
            </a:pPr>
            <a:endParaRPr lang="en-US" sz="3200" dirty="0">
              <a:solidFill>
                <a:srgbClr val="000000"/>
              </a:solidFill>
              <a:effectLst/>
              <a:latin typeface="+mn-lt"/>
              <a:ea typeface="+mn-ea"/>
              <a:cs typeface="+mn-cs"/>
            </a:endParaRPr>
          </a:p>
          <a:p>
            <a:pPr marL="342900" indent="-342900" defTabSz="457200" eaLnBrk="1" fontAlgn="auto" hangingPunct="1">
              <a:spcBef>
                <a:spcPct val="20000"/>
              </a:spcBef>
              <a:spcAft>
                <a:spcPts val="0"/>
              </a:spcAft>
              <a:buFont typeface="Arial"/>
              <a:buChar char="•"/>
              <a:defRPr/>
            </a:pPr>
            <a:r>
              <a:rPr lang="en-US" sz="3000" dirty="0">
                <a:solidFill>
                  <a:srgbClr val="000000"/>
                </a:solidFill>
                <a:effectLst/>
                <a:latin typeface="+mn-lt"/>
                <a:ea typeface="+mn-ea"/>
                <a:cs typeface="+mn-cs"/>
              </a:rPr>
              <a:t>Mass of Rod: 1.1 kg</a:t>
            </a:r>
          </a:p>
          <a:p>
            <a:pPr marL="342900" indent="-342900" defTabSz="457200" eaLnBrk="1" fontAlgn="auto" hangingPunct="1">
              <a:spcBef>
                <a:spcPct val="20000"/>
              </a:spcBef>
              <a:spcAft>
                <a:spcPts val="0"/>
              </a:spcAft>
              <a:buFont typeface="Arial"/>
              <a:buChar char="•"/>
              <a:defRPr/>
            </a:pPr>
            <a:r>
              <a:rPr lang="en-US" sz="3000" dirty="0">
                <a:solidFill>
                  <a:srgbClr val="000000"/>
                </a:solidFill>
                <a:effectLst/>
                <a:latin typeface="+mn-lt"/>
                <a:ea typeface="+mn-ea"/>
                <a:cs typeface="+mn-cs"/>
              </a:rPr>
              <a:t>Length of rod:  L = 0.88 </a:t>
            </a:r>
            <a:r>
              <a:rPr lang="en-US" sz="3000" dirty="0" err="1">
                <a:solidFill>
                  <a:srgbClr val="000000"/>
                </a:solidFill>
                <a:effectLst/>
                <a:latin typeface="+mn-lt"/>
                <a:ea typeface="+mn-ea"/>
                <a:cs typeface="+mn-cs"/>
              </a:rPr>
              <a:t>m</a:t>
            </a:r>
            <a:r>
              <a:rPr lang="en-US" sz="3000" dirty="0">
                <a:solidFill>
                  <a:srgbClr val="000000"/>
                </a:solidFill>
                <a:effectLst/>
                <a:latin typeface="+mn-lt"/>
                <a:ea typeface="+mn-ea"/>
                <a:cs typeface="+mn-cs"/>
              </a:rPr>
              <a:t> </a:t>
            </a:r>
          </a:p>
          <a:p>
            <a:pPr marL="342900" indent="-342900" defTabSz="457200" eaLnBrk="1" fontAlgn="auto" hangingPunct="1">
              <a:spcBef>
                <a:spcPct val="20000"/>
              </a:spcBef>
              <a:spcAft>
                <a:spcPts val="0"/>
              </a:spcAft>
              <a:buFont typeface="Arial"/>
              <a:buChar char="•"/>
              <a:defRPr/>
            </a:pPr>
            <a:r>
              <a:rPr lang="en-US" sz="3000" dirty="0">
                <a:solidFill>
                  <a:srgbClr val="000000"/>
                </a:solidFill>
                <a:effectLst/>
                <a:latin typeface="+mn-lt"/>
                <a:ea typeface="+mn-ea"/>
                <a:cs typeface="+mn-cs"/>
              </a:rPr>
              <a:t>Radius of hoop and disk: R = 0.14 m</a:t>
            </a:r>
          </a:p>
          <a:p>
            <a:pPr marL="342900" indent="-342900" defTabSz="457200" eaLnBrk="1" fontAlgn="auto" hangingPunct="1">
              <a:spcBef>
                <a:spcPct val="20000"/>
              </a:spcBef>
              <a:spcAft>
                <a:spcPts val="0"/>
              </a:spcAft>
              <a:buFont typeface="Arial"/>
              <a:buChar char="•"/>
              <a:defRPr/>
            </a:pPr>
            <a:r>
              <a:rPr lang="en-US" sz="3000" dirty="0">
                <a:solidFill>
                  <a:srgbClr val="000000"/>
                </a:solidFill>
                <a:effectLst/>
                <a:latin typeface="+mn-lt"/>
                <a:ea typeface="+mn-ea"/>
                <a:cs typeface="+mn-cs"/>
              </a:rPr>
              <a:t>Mass of hoop and disk: 0.6 kg</a:t>
            </a:r>
          </a:p>
          <a:p>
            <a:pPr marL="342900" indent="-342900" defTabSz="457200" eaLnBrk="1" fontAlgn="auto" hangingPunct="1">
              <a:spcBef>
                <a:spcPct val="20000"/>
              </a:spcBef>
              <a:spcAft>
                <a:spcPts val="0"/>
              </a:spcAft>
              <a:buFont typeface="Arial"/>
              <a:buNone/>
              <a:defRPr/>
            </a:pPr>
            <a:endParaRPr lang="en-US" sz="3200" dirty="0">
              <a:solidFill>
                <a:srgbClr val="000000"/>
              </a:solidFill>
              <a:effectLst/>
              <a:latin typeface="+mn-lt"/>
              <a:ea typeface="+mn-ea"/>
              <a:cs typeface="+mn-cs"/>
            </a:endParaRPr>
          </a:p>
          <a:p>
            <a:pPr marL="342900" indent="-342900" defTabSz="457200" eaLnBrk="1" fontAlgn="auto" hangingPunct="1">
              <a:spcBef>
                <a:spcPct val="20000"/>
              </a:spcBef>
              <a:spcAft>
                <a:spcPts val="0"/>
              </a:spcAft>
              <a:buFont typeface="Arial"/>
              <a:buNone/>
              <a:defRPr/>
            </a:pPr>
            <a:r>
              <a:rPr lang="en-US" sz="3200" b="1" u="sng" dirty="0">
                <a:solidFill>
                  <a:srgbClr val="000000"/>
                </a:solidFill>
                <a:effectLst/>
                <a:latin typeface="+mn-lt"/>
                <a:ea typeface="+mn-ea"/>
                <a:cs typeface="+mn-cs"/>
              </a:rPr>
              <a:t>I</a:t>
            </a:r>
            <a:r>
              <a:rPr lang="en-US" sz="3200" u="sng" dirty="0">
                <a:solidFill>
                  <a:srgbClr val="000000"/>
                </a:solidFill>
                <a:effectLst/>
                <a:latin typeface="+mn-lt"/>
                <a:ea typeface="+mn-ea"/>
                <a:cs typeface="+mn-cs"/>
              </a:rPr>
              <a:t> around center of object</a:t>
            </a:r>
          </a:p>
          <a:p>
            <a:pPr marL="342900" indent="-342900" defTabSz="457200" eaLnBrk="1" fontAlgn="auto" hangingPunct="1">
              <a:spcBef>
                <a:spcPct val="20000"/>
              </a:spcBef>
              <a:spcAft>
                <a:spcPts val="0"/>
              </a:spcAft>
              <a:buFont typeface="Arial"/>
              <a:buNone/>
              <a:defRPr/>
            </a:pPr>
            <a:r>
              <a:rPr lang="en-US" sz="3200" dirty="0">
                <a:solidFill>
                  <a:srgbClr val="000000"/>
                </a:solidFill>
                <a:effectLst/>
                <a:latin typeface="+mn-lt"/>
                <a:ea typeface="+mn-ea"/>
                <a:cs typeface="+mn-cs"/>
              </a:rPr>
              <a:t>I (hoop) = M R</a:t>
            </a:r>
            <a:r>
              <a:rPr lang="en-US" sz="3200" baseline="30000" dirty="0">
                <a:solidFill>
                  <a:srgbClr val="000000"/>
                </a:solidFill>
                <a:effectLst/>
                <a:latin typeface="+mn-lt"/>
                <a:ea typeface="+mn-ea"/>
                <a:cs typeface="+mn-cs"/>
              </a:rPr>
              <a:t>2						</a:t>
            </a:r>
          </a:p>
          <a:p>
            <a:pPr marL="342900" indent="-342900" defTabSz="457200" eaLnBrk="1" fontAlgn="auto" hangingPunct="1">
              <a:spcBef>
                <a:spcPct val="20000"/>
              </a:spcBef>
              <a:spcAft>
                <a:spcPts val="0"/>
              </a:spcAft>
              <a:buFont typeface="Arial"/>
              <a:buNone/>
              <a:defRPr/>
            </a:pPr>
            <a:r>
              <a:rPr lang="en-US" sz="3200" dirty="0">
                <a:solidFill>
                  <a:srgbClr val="000000"/>
                </a:solidFill>
                <a:effectLst/>
                <a:latin typeface="+mn-lt"/>
                <a:ea typeface="+mn-ea"/>
                <a:cs typeface="+mn-cs"/>
              </a:rPr>
              <a:t>I (disk) = ½ M R</a:t>
            </a:r>
            <a:r>
              <a:rPr lang="en-US" sz="3200" baseline="30000" dirty="0">
                <a:solidFill>
                  <a:srgbClr val="000000"/>
                </a:solidFill>
                <a:effectLst/>
                <a:latin typeface="+mn-lt"/>
                <a:ea typeface="+mn-ea"/>
                <a:cs typeface="+mn-cs"/>
              </a:rPr>
              <a:t>2						</a:t>
            </a:r>
            <a:endParaRPr lang="en-US" sz="3200" b="1" dirty="0">
              <a:solidFill>
                <a:srgbClr val="000000"/>
              </a:solidFill>
              <a:effectLst/>
              <a:latin typeface="+mn-lt"/>
              <a:ea typeface="+mn-ea"/>
              <a:cs typeface="+mn-cs"/>
            </a:endParaRPr>
          </a:p>
          <a:p>
            <a:pPr marL="342900" indent="-342900" defTabSz="457200" eaLnBrk="1" fontAlgn="auto" hangingPunct="1">
              <a:spcBef>
                <a:spcPct val="20000"/>
              </a:spcBef>
              <a:spcAft>
                <a:spcPts val="0"/>
              </a:spcAft>
              <a:buFont typeface="Arial"/>
              <a:buNone/>
              <a:defRPr/>
            </a:pPr>
            <a:r>
              <a:rPr lang="en-US" sz="3200" dirty="0">
                <a:solidFill>
                  <a:srgbClr val="000000"/>
                </a:solidFill>
                <a:effectLst/>
                <a:latin typeface="+mn-lt"/>
                <a:ea typeface="+mn-ea"/>
                <a:cs typeface="+mn-cs"/>
              </a:rPr>
              <a:t>I (rod) = 1/12 ML</a:t>
            </a:r>
            <a:r>
              <a:rPr lang="en-US" sz="3200" baseline="30000" dirty="0">
                <a:solidFill>
                  <a:srgbClr val="000000"/>
                </a:solidFill>
                <a:effectLst/>
                <a:latin typeface="+mn-lt"/>
                <a:ea typeface="+mn-ea"/>
                <a:cs typeface="+mn-cs"/>
              </a:rPr>
              <a:t>2</a:t>
            </a:r>
            <a:endParaRPr lang="en-US" sz="3200" dirty="0">
              <a:solidFill>
                <a:srgbClr val="000000"/>
              </a:solidFill>
              <a:effectLst/>
              <a:latin typeface="+mn-lt"/>
              <a:ea typeface="+mn-ea"/>
              <a:cs typeface="+mn-cs"/>
            </a:endParaRPr>
          </a:p>
        </p:txBody>
      </p:sp>
      <p:sp>
        <p:nvSpPr>
          <p:cNvPr id="6" name="TextBox 5"/>
          <p:cNvSpPr txBox="1"/>
          <p:nvPr/>
        </p:nvSpPr>
        <p:spPr>
          <a:xfrm>
            <a:off x="6108700" y="4051300"/>
            <a:ext cx="2698750" cy="2308225"/>
          </a:xfrm>
          <a:prstGeom prst="rect">
            <a:avLst/>
          </a:prstGeom>
          <a:noFill/>
        </p:spPr>
        <p:txBody>
          <a:bodyPr wrap="none">
            <a:spAutoFit/>
          </a:bodyPr>
          <a:lstStyle/>
          <a:p>
            <a:pPr>
              <a:defRPr/>
            </a:pPr>
            <a:r>
              <a:rPr lang="en-US" sz="2400" dirty="0">
                <a:solidFill>
                  <a:srgbClr val="000000"/>
                </a:solidFill>
                <a:effectLst/>
                <a:cs typeface="Arial" charset="0"/>
              </a:rPr>
              <a:t> </a:t>
            </a:r>
            <a:r>
              <a:rPr lang="en-US" sz="2400" b="1" dirty="0">
                <a:solidFill>
                  <a:srgbClr val="000000"/>
                </a:solidFill>
                <a:effectLst/>
                <a:cs typeface="Arial" charset="0"/>
              </a:rPr>
              <a:t>Find the total</a:t>
            </a:r>
          </a:p>
          <a:p>
            <a:pPr>
              <a:defRPr/>
            </a:pPr>
            <a:r>
              <a:rPr lang="en-US" sz="2400" b="1" dirty="0">
                <a:solidFill>
                  <a:srgbClr val="000000"/>
                </a:solidFill>
                <a:effectLst/>
                <a:cs typeface="Arial" charset="0"/>
              </a:rPr>
              <a:t>Rotational Inertia</a:t>
            </a:r>
          </a:p>
          <a:p>
            <a:pPr marL="457200" indent="-457200">
              <a:buFontTx/>
              <a:buAutoNum type="alphaUcPeriod"/>
              <a:defRPr/>
            </a:pPr>
            <a:r>
              <a:rPr lang="en-US" sz="2400" b="1" dirty="0">
                <a:solidFill>
                  <a:srgbClr val="000000"/>
                </a:solidFill>
                <a:effectLst/>
                <a:cs typeface="Arial" charset="0"/>
              </a:rPr>
              <a:t>0.193 kg m</a:t>
            </a:r>
            <a:r>
              <a:rPr lang="en-US" sz="2400" b="1" baseline="30000" dirty="0">
                <a:solidFill>
                  <a:srgbClr val="000000"/>
                </a:solidFill>
                <a:effectLst/>
                <a:cs typeface="Arial" charset="0"/>
              </a:rPr>
              <a:t>2</a:t>
            </a:r>
            <a:endParaRPr lang="en-US" sz="2400" b="1" dirty="0">
              <a:solidFill>
                <a:srgbClr val="000000"/>
              </a:solidFill>
              <a:effectLst/>
              <a:cs typeface="Arial" charset="0"/>
            </a:endParaRPr>
          </a:p>
          <a:p>
            <a:pPr marL="457200" indent="-457200">
              <a:buFontTx/>
              <a:buAutoNum type="alphaUcPeriod"/>
              <a:defRPr/>
            </a:pPr>
            <a:r>
              <a:rPr lang="en-US" sz="2400" b="1" dirty="0">
                <a:solidFill>
                  <a:srgbClr val="000000"/>
                </a:solidFill>
                <a:effectLst/>
                <a:cs typeface="Arial" charset="0"/>
              </a:rPr>
              <a:t>0.321 kg m</a:t>
            </a:r>
            <a:r>
              <a:rPr lang="en-US" sz="2400" b="1" baseline="30000" dirty="0">
                <a:solidFill>
                  <a:srgbClr val="000000"/>
                </a:solidFill>
                <a:effectLst/>
                <a:cs typeface="Arial" charset="0"/>
              </a:rPr>
              <a:t>2</a:t>
            </a:r>
            <a:endParaRPr lang="en-US" sz="2400" b="1" dirty="0">
              <a:solidFill>
                <a:srgbClr val="000000"/>
              </a:solidFill>
              <a:effectLst/>
              <a:cs typeface="Arial" charset="0"/>
            </a:endParaRPr>
          </a:p>
          <a:p>
            <a:pPr marL="457200" indent="-457200">
              <a:buFontTx/>
              <a:buAutoNum type="alphaUcPeriod"/>
              <a:defRPr/>
            </a:pPr>
            <a:r>
              <a:rPr lang="en-US" sz="2400" b="1" dirty="0">
                <a:solidFill>
                  <a:srgbClr val="000000"/>
                </a:solidFill>
                <a:effectLst/>
                <a:cs typeface="Arial" charset="0"/>
              </a:rPr>
              <a:t>1.02 kg m</a:t>
            </a:r>
            <a:r>
              <a:rPr lang="en-US" sz="2400" b="1" baseline="30000" dirty="0">
                <a:solidFill>
                  <a:srgbClr val="000000"/>
                </a:solidFill>
                <a:effectLst/>
                <a:cs typeface="Arial" charset="0"/>
              </a:rPr>
              <a:t>2</a:t>
            </a:r>
            <a:endParaRPr lang="en-US" sz="2400" b="1" dirty="0">
              <a:solidFill>
                <a:srgbClr val="000000"/>
              </a:solidFill>
              <a:effectLst/>
              <a:cs typeface="Arial" charset="0"/>
            </a:endParaRPr>
          </a:p>
          <a:p>
            <a:pPr marL="457200" indent="-457200">
              <a:buFontTx/>
              <a:buAutoNum type="alphaUcPeriod"/>
              <a:defRPr/>
            </a:pPr>
            <a:r>
              <a:rPr lang="en-US" sz="2400" b="1" dirty="0">
                <a:solidFill>
                  <a:srgbClr val="000000"/>
                </a:solidFill>
                <a:effectLst/>
                <a:cs typeface="Arial" charset="0"/>
              </a:rPr>
              <a:t>0.089 kg m</a:t>
            </a:r>
            <a:r>
              <a:rPr lang="en-US" sz="2400" b="1" baseline="30000" dirty="0">
                <a:solidFill>
                  <a:srgbClr val="000000"/>
                </a:solidFill>
                <a:effectLst/>
                <a:cs typeface="Arial" charset="0"/>
              </a:rPr>
              <a:t>2</a:t>
            </a:r>
            <a:endParaRPr lang="en-US" sz="2400" b="1" dirty="0">
              <a:solidFill>
                <a:srgbClr val="000000"/>
              </a:solidFill>
              <a:effectLst/>
              <a:cs typeface="Arial" charset="0"/>
            </a:endParaRPr>
          </a:p>
        </p:txBody>
      </p:sp>
      <p:sp>
        <p:nvSpPr>
          <p:cNvPr id="18" name="Rectangle 17"/>
          <p:cNvSpPr/>
          <p:nvPr/>
        </p:nvSpPr>
        <p:spPr>
          <a:xfrm>
            <a:off x="6080125" y="5164138"/>
            <a:ext cx="2301875" cy="411162"/>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Title 1"/>
          <p:cNvSpPr txBox="1">
            <a:spLocks/>
          </p:cNvSpPr>
          <p:nvPr/>
        </p:nvSpPr>
        <p:spPr>
          <a:xfrm>
            <a:off x="457200" y="95810"/>
            <a:ext cx="8229600" cy="455780"/>
          </a:xfrm>
          <a:prstGeom prst="rect">
            <a:avLst/>
          </a:prstGeom>
        </p:spPr>
        <p:txBody>
          <a:bodyPr/>
          <a:lstStyle>
            <a:lvl1pPr algn="ctr" defTabSz="457200" rtl="0" eaLnBrk="1" latinLnBrk="0" hangingPunct="1">
              <a:spcBef>
                <a:spcPct val="0"/>
              </a:spcBef>
              <a:buNone/>
              <a:defRPr sz="3200" b="1" i="1" kern="1200">
                <a:solidFill>
                  <a:schemeClr val="bg1"/>
                </a:solidFill>
                <a:latin typeface="Trebuchet MS"/>
                <a:ea typeface="+mj-ea"/>
                <a:cs typeface="Trebuchet MS"/>
              </a:defRPr>
            </a:lvl1pPr>
          </a:lstStyle>
          <a:p>
            <a:r>
              <a:rPr lang="en-US" dirty="0" smtClean="0"/>
              <a:t>Problem Solving #1</a:t>
            </a:r>
            <a:endParaRPr lang="en-US" dirty="0"/>
          </a:p>
        </p:txBody>
      </p:sp>
    </p:spTree>
    <p:extLst>
      <p:ext uri="{BB962C8B-B14F-4D97-AF65-F5344CB8AC3E}">
        <p14:creationId xmlns:p14="http://schemas.microsoft.com/office/powerpoint/2010/main" val="3309752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a:xfrm>
            <a:off x="457200" y="0"/>
            <a:ext cx="8229600" cy="1143000"/>
          </a:xfrm>
        </p:spPr>
        <p:txBody>
          <a:bodyPr/>
          <a:lstStyle/>
          <a:p>
            <a:pPr eaLnBrk="1" hangingPunct="1"/>
            <a:r>
              <a:rPr lang="en-US" sz="3400">
                <a:latin typeface="Trebuchet MS" charset="0"/>
                <a:cs typeface="Arial" charset="0"/>
              </a:rPr>
              <a:t>Three forces now push on the system.  What is the net torque on the system? </a:t>
            </a:r>
          </a:p>
        </p:txBody>
      </p:sp>
      <p:sp>
        <p:nvSpPr>
          <p:cNvPr id="4" name="Oval 3"/>
          <p:cNvSpPr/>
          <p:nvPr/>
        </p:nvSpPr>
        <p:spPr>
          <a:xfrm>
            <a:off x="2425700" y="1973263"/>
            <a:ext cx="1206500" cy="108267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Oval 4"/>
          <p:cNvSpPr/>
          <p:nvPr/>
        </p:nvSpPr>
        <p:spPr>
          <a:xfrm>
            <a:off x="5251450" y="1973263"/>
            <a:ext cx="1146175" cy="1082675"/>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p:cNvCxnSpPr/>
          <p:nvPr/>
        </p:nvCxnSpPr>
        <p:spPr>
          <a:xfrm rot="5400000">
            <a:off x="2912269" y="2505869"/>
            <a:ext cx="273050"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048000" y="2640013"/>
            <a:ext cx="27733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5686425" y="2522538"/>
            <a:ext cx="2714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049588" y="2370138"/>
            <a:ext cx="2771775"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237038" y="2387600"/>
            <a:ext cx="419100" cy="271463"/>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solidFill>
                  <a:srgbClr val="000000"/>
                </a:solidFill>
                <a:effectLst>
                  <a:outerShdw blurRad="38100" dist="38100" dir="2700000" algn="tl">
                    <a:srgbClr val="DDDDDD"/>
                  </a:outerShdw>
                </a:effectLst>
                <a:latin typeface="Calibri" charset="0"/>
                <a:ea typeface="ＭＳ Ｐゴシック" charset="0"/>
                <a:cs typeface="Arial" charset="0"/>
              </a:rPr>
              <a:t>x</a:t>
            </a:r>
          </a:p>
        </p:txBody>
      </p:sp>
      <p:sp>
        <p:nvSpPr>
          <p:cNvPr id="14" name="Content Placeholder 2"/>
          <p:cNvSpPr txBox="1">
            <a:spLocks/>
          </p:cNvSpPr>
          <p:nvPr/>
        </p:nvSpPr>
        <p:spPr>
          <a:xfrm>
            <a:off x="457200" y="4202113"/>
            <a:ext cx="8229600" cy="2646363"/>
          </a:xfrm>
          <a:prstGeom prst="rect">
            <a:avLst/>
          </a:prstGeom>
        </p:spPr>
        <p:txBody>
          <a:bodyPr>
            <a:normAutofit/>
          </a:bodyPr>
          <a:lstStyle>
            <a:lvl1pPr marL="342900" indent="-342900" defTabSz="457200">
              <a:defRPr sz="2000">
                <a:solidFill>
                  <a:schemeClr val="bg1"/>
                </a:solidFill>
                <a:latin typeface="Arial" charset="0"/>
                <a:ea typeface="ＭＳ Ｐゴシック" charset="0"/>
                <a:cs typeface="Arial" charset="0"/>
              </a:defRPr>
            </a:lvl1pPr>
            <a:lvl2pPr marL="37931725" indent="-37474525" defTabSz="457200">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eaLnBrk="1" hangingPunct="1">
              <a:spcBef>
                <a:spcPct val="20000"/>
              </a:spcBef>
              <a:defRPr/>
            </a:pPr>
            <a:r>
              <a:rPr lang="en-US" sz="2700" dirty="0" smtClean="0">
                <a:solidFill>
                  <a:srgbClr val="000000"/>
                </a:solidFill>
                <a:effectLst/>
                <a:latin typeface="Calibri" charset="0"/>
              </a:rPr>
              <a:t>R</a:t>
            </a:r>
            <a:r>
              <a:rPr lang="en-US" sz="2700" baseline="-25000" dirty="0" smtClean="0">
                <a:solidFill>
                  <a:srgbClr val="000000"/>
                </a:solidFill>
                <a:effectLst/>
                <a:latin typeface="Calibri" charset="0"/>
              </a:rPr>
              <a:t>1</a:t>
            </a:r>
            <a:r>
              <a:rPr lang="en-US" sz="2700" dirty="0" smtClean="0">
                <a:solidFill>
                  <a:srgbClr val="000000"/>
                </a:solidFill>
                <a:effectLst/>
                <a:latin typeface="Calibri" charset="0"/>
              </a:rPr>
              <a:t> = 0.31 m</a:t>
            </a:r>
          </a:p>
          <a:p>
            <a:pPr eaLnBrk="1" hangingPunct="1">
              <a:spcBef>
                <a:spcPct val="20000"/>
              </a:spcBef>
              <a:defRPr/>
            </a:pPr>
            <a:r>
              <a:rPr lang="en-US" sz="2700" dirty="0" smtClean="0">
                <a:solidFill>
                  <a:srgbClr val="000000"/>
                </a:solidFill>
                <a:effectLst>
                  <a:outerShdw blurRad="38100" dist="38100" dir="2700000" algn="tl">
                    <a:srgbClr val="DDDDDD"/>
                  </a:outerShdw>
                </a:effectLst>
              </a:rPr>
              <a:t>R</a:t>
            </a:r>
            <a:r>
              <a:rPr lang="en-US" sz="2700" baseline="-25000" dirty="0" smtClean="0">
                <a:solidFill>
                  <a:srgbClr val="000000"/>
                </a:solidFill>
                <a:effectLst>
                  <a:outerShdw blurRad="38100" dist="38100" dir="2700000" algn="tl">
                    <a:srgbClr val="DDDDDD"/>
                  </a:outerShdw>
                </a:effectLst>
              </a:rPr>
              <a:t>2 </a:t>
            </a:r>
            <a:r>
              <a:rPr lang="en-US" sz="2700" dirty="0" smtClean="0">
                <a:solidFill>
                  <a:srgbClr val="000000"/>
                </a:solidFill>
                <a:effectLst>
                  <a:outerShdw blurRad="38100" dist="38100" dir="2700000" algn="tl">
                    <a:srgbClr val="DDDDDD"/>
                  </a:outerShdw>
                </a:effectLst>
              </a:rPr>
              <a:t>= 0.44 m </a:t>
            </a:r>
          </a:p>
          <a:p>
            <a:pPr eaLnBrk="1" hangingPunct="1">
              <a:spcBef>
                <a:spcPct val="20000"/>
              </a:spcBef>
              <a:defRPr/>
            </a:pPr>
            <a:r>
              <a:rPr lang="en-US" sz="2700" dirty="0" smtClean="0">
                <a:solidFill>
                  <a:srgbClr val="000000"/>
                </a:solidFill>
                <a:effectLst/>
                <a:latin typeface="Calibri" charset="0"/>
              </a:rPr>
              <a:t>R</a:t>
            </a:r>
            <a:r>
              <a:rPr lang="en-US" sz="2700" baseline="-25000" dirty="0" smtClean="0">
                <a:solidFill>
                  <a:srgbClr val="000000"/>
                </a:solidFill>
                <a:effectLst/>
                <a:latin typeface="Calibri" charset="0"/>
              </a:rPr>
              <a:t>3 </a:t>
            </a:r>
            <a:r>
              <a:rPr lang="en-US" sz="2700" dirty="0" smtClean="0">
                <a:solidFill>
                  <a:srgbClr val="000000"/>
                </a:solidFill>
                <a:effectLst/>
                <a:latin typeface="Calibri" charset="0"/>
              </a:rPr>
              <a:t>= 0.52 m </a:t>
            </a:r>
          </a:p>
          <a:p>
            <a:pPr eaLnBrk="1" hangingPunct="1">
              <a:spcBef>
                <a:spcPct val="20000"/>
              </a:spcBef>
              <a:defRPr/>
            </a:pPr>
            <a:r>
              <a:rPr lang="en-US" sz="2700" dirty="0" smtClean="0">
                <a:solidFill>
                  <a:srgbClr val="000000"/>
                </a:solidFill>
                <a:effectLst/>
                <a:latin typeface="Calibri" charset="0"/>
              </a:rPr>
              <a:t>I = 0.321 kg m</a:t>
            </a:r>
            <a:r>
              <a:rPr lang="en-US" sz="2700" baseline="30000" dirty="0" smtClean="0">
                <a:solidFill>
                  <a:srgbClr val="000000"/>
                </a:solidFill>
                <a:effectLst/>
                <a:latin typeface="Calibri" charset="0"/>
              </a:rPr>
              <a:t>2</a:t>
            </a:r>
            <a:endParaRPr lang="en-US" sz="2700" dirty="0" smtClean="0">
              <a:solidFill>
                <a:srgbClr val="000000"/>
              </a:solidFill>
              <a:effectLst/>
              <a:latin typeface="Calibri" charset="0"/>
            </a:endParaRPr>
          </a:p>
          <a:p>
            <a:pPr eaLnBrk="1" hangingPunct="1">
              <a:spcBef>
                <a:spcPct val="20000"/>
              </a:spcBef>
              <a:buFont typeface="Arial" charset="0"/>
              <a:buNone/>
              <a:defRPr/>
            </a:pPr>
            <a:endParaRPr lang="en-US" sz="3200" dirty="0" smtClean="0">
              <a:solidFill>
                <a:srgbClr val="000000"/>
              </a:solidFill>
              <a:effectLst/>
              <a:latin typeface="Calibri" charset="0"/>
            </a:endParaRPr>
          </a:p>
        </p:txBody>
      </p:sp>
      <p:sp>
        <p:nvSpPr>
          <p:cNvPr id="15" name="Up Arrow 14"/>
          <p:cNvSpPr/>
          <p:nvPr/>
        </p:nvSpPr>
        <p:spPr>
          <a:xfrm>
            <a:off x="5653088" y="3055938"/>
            <a:ext cx="339725" cy="715962"/>
          </a:xfrm>
          <a:prstGeom prst="up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TextBox 18"/>
          <p:cNvSpPr txBox="1"/>
          <p:nvPr/>
        </p:nvSpPr>
        <p:spPr>
          <a:xfrm>
            <a:off x="3235325" y="37719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1</a:t>
            </a:r>
            <a:r>
              <a:rPr lang="en-US" sz="2200" smtClean="0">
                <a:solidFill>
                  <a:srgbClr val="000000"/>
                </a:solidFill>
                <a:effectLst>
                  <a:outerShdw blurRad="38100" dist="38100" dir="2700000" algn="tl">
                    <a:srgbClr val="DDDDDD"/>
                  </a:outerShdw>
                </a:effectLst>
              </a:rPr>
              <a:t> = 8N</a:t>
            </a:r>
          </a:p>
        </p:txBody>
      </p:sp>
      <p:sp>
        <p:nvSpPr>
          <p:cNvPr id="20" name="TextBox 19"/>
          <p:cNvSpPr txBox="1"/>
          <p:nvPr/>
        </p:nvSpPr>
        <p:spPr>
          <a:xfrm>
            <a:off x="5992813" y="35560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2</a:t>
            </a:r>
            <a:r>
              <a:rPr lang="en-US" sz="2200" smtClean="0">
                <a:solidFill>
                  <a:srgbClr val="000000"/>
                </a:solidFill>
                <a:effectLst>
                  <a:outerShdw blurRad="38100" dist="38100" dir="2700000" algn="tl">
                    <a:srgbClr val="DDDDDD"/>
                  </a:outerShdw>
                </a:effectLst>
              </a:rPr>
              <a:t> = 5N</a:t>
            </a:r>
          </a:p>
        </p:txBody>
      </p:sp>
      <p:sp>
        <p:nvSpPr>
          <p:cNvPr id="21" name="Up Arrow 20"/>
          <p:cNvSpPr/>
          <p:nvPr/>
        </p:nvSpPr>
        <p:spPr>
          <a:xfrm>
            <a:off x="3632200" y="2659063"/>
            <a:ext cx="339725" cy="1112837"/>
          </a:xfrm>
          <a:prstGeom prst="upArrow">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2" name="Left Arrow 21"/>
          <p:cNvSpPr/>
          <p:nvPr/>
        </p:nvSpPr>
        <p:spPr>
          <a:xfrm>
            <a:off x="6397625" y="2420938"/>
            <a:ext cx="1187450" cy="238125"/>
          </a:xfrm>
          <a:prstGeom prst="left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3" name="TextBox 22"/>
          <p:cNvSpPr txBox="1"/>
          <p:nvPr/>
        </p:nvSpPr>
        <p:spPr>
          <a:xfrm>
            <a:off x="6669088" y="1989138"/>
            <a:ext cx="1143000" cy="430212"/>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3</a:t>
            </a:r>
            <a:r>
              <a:rPr lang="en-US" sz="2200" smtClean="0">
                <a:solidFill>
                  <a:srgbClr val="000000"/>
                </a:solidFill>
                <a:effectLst>
                  <a:outerShdw blurRad="38100" dist="38100" dir="2700000" algn="tl">
                    <a:srgbClr val="DDDDDD"/>
                  </a:outerShdw>
                </a:effectLst>
              </a:rPr>
              <a:t> = 9N</a:t>
            </a:r>
          </a:p>
        </p:txBody>
      </p:sp>
      <p:sp>
        <p:nvSpPr>
          <p:cNvPr id="24" name="TextBox 23"/>
          <p:cNvSpPr txBox="1"/>
          <p:nvPr/>
        </p:nvSpPr>
        <p:spPr>
          <a:xfrm>
            <a:off x="6397625" y="4024040"/>
            <a:ext cx="2120900" cy="2400300"/>
          </a:xfrm>
          <a:prstGeom prst="rect">
            <a:avLst/>
          </a:prstGeom>
          <a:noFill/>
        </p:spPr>
        <p:txBody>
          <a:bodyPr wrap="none">
            <a:spAutoFit/>
          </a:bodyPr>
          <a:lstStyle>
            <a:lvl1pPr marL="342900" indent="-342900">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buFontTx/>
              <a:buAutoNum type="alphaUcPeriod"/>
              <a:defRPr/>
            </a:pPr>
            <a:r>
              <a:rPr lang="en-US" sz="3000" dirty="0" smtClean="0">
                <a:solidFill>
                  <a:schemeClr val="tx2"/>
                </a:solidFill>
                <a:effectLst>
                  <a:outerShdw blurRad="38100" dist="38100" dir="2700000" algn="tl">
                    <a:srgbClr val="DDDDDD"/>
                  </a:outerShdw>
                </a:effectLst>
              </a:rPr>
              <a:t>9.36 Nm</a:t>
            </a:r>
          </a:p>
          <a:p>
            <a:pPr>
              <a:buFontTx/>
              <a:buAutoNum type="alphaUcPeriod"/>
              <a:defRPr/>
            </a:pPr>
            <a:r>
              <a:rPr lang="en-US" sz="3000" dirty="0" smtClean="0">
                <a:solidFill>
                  <a:schemeClr val="tx2"/>
                </a:solidFill>
                <a:effectLst>
                  <a:outerShdw blurRad="38100" dist="38100" dir="2700000" algn="tl">
                    <a:srgbClr val="DDDDDD"/>
                  </a:outerShdw>
                </a:effectLst>
              </a:rPr>
              <a:t>4.68 Nm</a:t>
            </a:r>
          </a:p>
          <a:p>
            <a:pPr>
              <a:buFontTx/>
              <a:buAutoNum type="alphaUcPeriod"/>
              <a:defRPr/>
            </a:pPr>
            <a:r>
              <a:rPr lang="en-US" sz="3000" dirty="0" smtClean="0">
                <a:solidFill>
                  <a:schemeClr val="tx2"/>
                </a:solidFill>
                <a:effectLst>
                  <a:outerShdw blurRad="38100" dist="38100" dir="2700000" algn="tl">
                    <a:srgbClr val="DDDDDD"/>
                  </a:outerShdw>
                </a:effectLst>
              </a:rPr>
              <a:t>4.4 Nm</a:t>
            </a:r>
          </a:p>
          <a:p>
            <a:pPr>
              <a:buFontTx/>
              <a:buAutoNum type="alphaUcPeriod"/>
              <a:defRPr/>
            </a:pPr>
            <a:r>
              <a:rPr lang="en-US" sz="3000" dirty="0" smtClean="0">
                <a:solidFill>
                  <a:schemeClr val="tx2"/>
                </a:solidFill>
                <a:effectLst>
                  <a:outerShdw blurRad="38100" dist="38100" dir="2700000" algn="tl">
                    <a:srgbClr val="DDDDDD"/>
                  </a:outerShdw>
                </a:effectLst>
              </a:rPr>
              <a:t>0.28 Nm</a:t>
            </a:r>
          </a:p>
          <a:p>
            <a:pPr>
              <a:buFontTx/>
              <a:buAutoNum type="alphaUcPeriod"/>
              <a:defRPr/>
            </a:pPr>
            <a:r>
              <a:rPr lang="en-US" sz="3000" dirty="0" smtClean="0">
                <a:solidFill>
                  <a:schemeClr val="tx2"/>
                </a:solidFill>
                <a:effectLst>
                  <a:outerShdw blurRad="38100" dist="38100" dir="2700000" algn="tl">
                    <a:srgbClr val="DDDDDD"/>
                  </a:outerShdw>
                </a:effectLst>
              </a:rPr>
              <a:t>-0.28 Nm</a:t>
            </a:r>
          </a:p>
        </p:txBody>
      </p:sp>
      <p:sp>
        <p:nvSpPr>
          <p:cNvPr id="25" name="Rectangle 24"/>
          <p:cNvSpPr/>
          <p:nvPr/>
        </p:nvSpPr>
        <p:spPr>
          <a:xfrm>
            <a:off x="6397625" y="5924434"/>
            <a:ext cx="2241550" cy="517525"/>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6" name="TextBox 25"/>
          <p:cNvSpPr txBox="1"/>
          <p:nvPr/>
        </p:nvSpPr>
        <p:spPr>
          <a:xfrm>
            <a:off x="1270000" y="990600"/>
            <a:ext cx="6883400" cy="477838"/>
          </a:xfrm>
          <a:prstGeom prst="rect">
            <a:avLst/>
          </a:prstGeom>
          <a:noFill/>
        </p:spPr>
        <p:txBody>
          <a:bodyPr>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500" smtClean="0">
                <a:solidFill>
                  <a:srgbClr val="000000"/>
                </a:solidFill>
                <a:effectLst>
                  <a:outerShdw blurRad="38100" dist="38100" dir="2700000" algn="tl">
                    <a:srgbClr val="DDDDDD"/>
                  </a:outerShdw>
                </a:effectLst>
              </a:rPr>
              <a:t>What is the net torque on the system?</a:t>
            </a:r>
          </a:p>
        </p:txBody>
      </p:sp>
    </p:spTree>
    <p:extLst>
      <p:ext uri="{BB962C8B-B14F-4D97-AF65-F5344CB8AC3E}">
        <p14:creationId xmlns:p14="http://schemas.microsoft.com/office/powerpoint/2010/main" val="1308622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457200" y="0"/>
            <a:ext cx="8229600" cy="1143000"/>
          </a:xfrm>
        </p:spPr>
        <p:txBody>
          <a:bodyPr/>
          <a:lstStyle/>
          <a:p>
            <a:pPr eaLnBrk="1" hangingPunct="1"/>
            <a:r>
              <a:rPr lang="en-US" sz="3400">
                <a:latin typeface="Trebuchet MS" charset="0"/>
                <a:cs typeface="Arial" charset="0"/>
              </a:rPr>
              <a:t>Three forces now push on the system.  What is the net torque on the system? </a:t>
            </a:r>
          </a:p>
        </p:txBody>
      </p:sp>
      <p:sp>
        <p:nvSpPr>
          <p:cNvPr id="4" name="Oval 3"/>
          <p:cNvSpPr/>
          <p:nvPr/>
        </p:nvSpPr>
        <p:spPr>
          <a:xfrm>
            <a:off x="2425700" y="1973263"/>
            <a:ext cx="1206500" cy="108267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Oval 4"/>
          <p:cNvSpPr/>
          <p:nvPr/>
        </p:nvSpPr>
        <p:spPr>
          <a:xfrm>
            <a:off x="5251450" y="1973263"/>
            <a:ext cx="1146175" cy="1082675"/>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p:cNvCxnSpPr/>
          <p:nvPr/>
        </p:nvCxnSpPr>
        <p:spPr>
          <a:xfrm rot="5400000">
            <a:off x="2912269" y="2505869"/>
            <a:ext cx="273050"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048000" y="2640013"/>
            <a:ext cx="27733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5686425" y="2522538"/>
            <a:ext cx="2714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049588" y="2370138"/>
            <a:ext cx="2771775"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237038" y="2387600"/>
            <a:ext cx="419100" cy="271463"/>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solidFill>
                  <a:srgbClr val="000000"/>
                </a:solidFill>
                <a:effectLst>
                  <a:outerShdw blurRad="38100" dist="38100" dir="2700000" algn="tl">
                    <a:srgbClr val="DDDDDD"/>
                  </a:outerShdw>
                </a:effectLst>
                <a:latin typeface="Calibri" charset="0"/>
                <a:ea typeface="ＭＳ Ｐゴシック" charset="0"/>
                <a:cs typeface="Arial" charset="0"/>
              </a:rPr>
              <a:t>x</a:t>
            </a:r>
          </a:p>
        </p:txBody>
      </p:sp>
      <p:sp>
        <p:nvSpPr>
          <p:cNvPr id="14" name="Content Placeholder 2"/>
          <p:cNvSpPr txBox="1">
            <a:spLocks/>
          </p:cNvSpPr>
          <p:nvPr/>
        </p:nvSpPr>
        <p:spPr>
          <a:xfrm>
            <a:off x="457200" y="4438650"/>
            <a:ext cx="8229600" cy="2646363"/>
          </a:xfrm>
          <a:prstGeom prst="rect">
            <a:avLst/>
          </a:prstGeom>
        </p:spPr>
        <p:txBody>
          <a:bodyPr>
            <a:normAutofit/>
          </a:bodyPr>
          <a:lstStyle>
            <a:lvl1pPr marL="342900" indent="-342900" defTabSz="457200">
              <a:defRPr sz="2000">
                <a:solidFill>
                  <a:schemeClr val="bg1"/>
                </a:solidFill>
                <a:latin typeface="Arial" charset="0"/>
                <a:ea typeface="ＭＳ Ｐゴシック" charset="0"/>
                <a:cs typeface="Arial" charset="0"/>
              </a:defRPr>
            </a:lvl1pPr>
            <a:lvl2pPr marL="37931725" indent="-37474525" defTabSz="457200">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eaLnBrk="1" hangingPunct="1">
              <a:spcBef>
                <a:spcPct val="20000"/>
              </a:spcBef>
              <a:defRPr/>
            </a:pPr>
            <a:r>
              <a:rPr lang="en-US" sz="2700" smtClean="0">
                <a:solidFill>
                  <a:srgbClr val="000000"/>
                </a:solidFill>
                <a:effectLst/>
                <a:latin typeface="Calibri" charset="0"/>
              </a:rPr>
              <a:t>R</a:t>
            </a:r>
            <a:r>
              <a:rPr lang="en-US" sz="2700" baseline="-25000" smtClean="0">
                <a:solidFill>
                  <a:srgbClr val="000000"/>
                </a:solidFill>
                <a:effectLst/>
                <a:latin typeface="Calibri" charset="0"/>
              </a:rPr>
              <a:t>1</a:t>
            </a:r>
            <a:r>
              <a:rPr lang="en-US" sz="2700" smtClean="0">
                <a:solidFill>
                  <a:srgbClr val="000000"/>
                </a:solidFill>
                <a:effectLst/>
                <a:latin typeface="Calibri" charset="0"/>
              </a:rPr>
              <a:t> = 0.31 m</a:t>
            </a:r>
          </a:p>
          <a:p>
            <a:pPr eaLnBrk="1" hangingPunct="1">
              <a:spcBef>
                <a:spcPct val="20000"/>
              </a:spcBef>
              <a:defRPr/>
            </a:pPr>
            <a:r>
              <a:rPr lang="en-US" sz="2700" smtClean="0">
                <a:solidFill>
                  <a:srgbClr val="000000"/>
                </a:solidFill>
                <a:effectLst>
                  <a:outerShdw blurRad="38100" dist="38100" dir="2700000" algn="tl">
                    <a:srgbClr val="DDDDDD"/>
                  </a:outerShdw>
                </a:effectLst>
              </a:rPr>
              <a:t>R</a:t>
            </a:r>
            <a:r>
              <a:rPr lang="en-US" sz="2700" baseline="-25000" smtClean="0">
                <a:solidFill>
                  <a:srgbClr val="000000"/>
                </a:solidFill>
                <a:effectLst>
                  <a:outerShdw blurRad="38100" dist="38100" dir="2700000" algn="tl">
                    <a:srgbClr val="DDDDDD"/>
                  </a:outerShdw>
                </a:effectLst>
              </a:rPr>
              <a:t>2 </a:t>
            </a:r>
            <a:r>
              <a:rPr lang="en-US" sz="2700" smtClean="0">
                <a:solidFill>
                  <a:srgbClr val="000000"/>
                </a:solidFill>
                <a:effectLst>
                  <a:outerShdw blurRad="38100" dist="38100" dir="2700000" algn="tl">
                    <a:srgbClr val="DDDDDD"/>
                  </a:outerShdw>
                </a:effectLst>
              </a:rPr>
              <a:t>= 0.44 m </a:t>
            </a:r>
          </a:p>
          <a:p>
            <a:pPr eaLnBrk="1" hangingPunct="1">
              <a:spcBef>
                <a:spcPct val="20000"/>
              </a:spcBef>
              <a:defRPr/>
            </a:pPr>
            <a:r>
              <a:rPr lang="en-US" sz="2700" smtClean="0">
                <a:solidFill>
                  <a:srgbClr val="000000"/>
                </a:solidFill>
                <a:effectLst/>
                <a:latin typeface="Calibri" charset="0"/>
              </a:rPr>
              <a:t>R</a:t>
            </a:r>
            <a:r>
              <a:rPr lang="en-US" sz="2700" baseline="-25000" smtClean="0">
                <a:solidFill>
                  <a:srgbClr val="000000"/>
                </a:solidFill>
                <a:effectLst/>
                <a:latin typeface="Calibri" charset="0"/>
              </a:rPr>
              <a:t>3 </a:t>
            </a:r>
            <a:r>
              <a:rPr lang="en-US" sz="2700" smtClean="0">
                <a:solidFill>
                  <a:srgbClr val="000000"/>
                </a:solidFill>
                <a:effectLst/>
                <a:latin typeface="Calibri" charset="0"/>
              </a:rPr>
              <a:t>= 0.52 m </a:t>
            </a:r>
          </a:p>
          <a:p>
            <a:pPr eaLnBrk="1" hangingPunct="1">
              <a:spcBef>
                <a:spcPct val="20000"/>
              </a:spcBef>
              <a:defRPr/>
            </a:pPr>
            <a:r>
              <a:rPr lang="en-US" sz="2700" smtClean="0">
                <a:solidFill>
                  <a:srgbClr val="000000"/>
                </a:solidFill>
                <a:effectLst/>
                <a:latin typeface="Calibri" charset="0"/>
              </a:rPr>
              <a:t>I = 0.321 kg m</a:t>
            </a:r>
            <a:r>
              <a:rPr lang="en-US" sz="2700" baseline="30000" smtClean="0">
                <a:solidFill>
                  <a:srgbClr val="000000"/>
                </a:solidFill>
                <a:effectLst/>
                <a:latin typeface="Calibri" charset="0"/>
              </a:rPr>
              <a:t>2</a:t>
            </a:r>
            <a:endParaRPr lang="en-US" sz="2700" smtClean="0">
              <a:solidFill>
                <a:srgbClr val="000000"/>
              </a:solidFill>
              <a:effectLst/>
              <a:latin typeface="Calibri" charset="0"/>
            </a:endParaRPr>
          </a:p>
          <a:p>
            <a:pPr eaLnBrk="1" hangingPunct="1">
              <a:spcBef>
                <a:spcPct val="20000"/>
              </a:spcBef>
              <a:buFont typeface="Arial" charset="0"/>
              <a:buNone/>
              <a:defRPr/>
            </a:pPr>
            <a:endParaRPr lang="en-US" sz="3200" smtClean="0">
              <a:solidFill>
                <a:srgbClr val="000000"/>
              </a:solidFill>
              <a:effectLst/>
              <a:latin typeface="Calibri" charset="0"/>
            </a:endParaRPr>
          </a:p>
        </p:txBody>
      </p:sp>
      <p:sp>
        <p:nvSpPr>
          <p:cNvPr id="15" name="Up Arrow 14"/>
          <p:cNvSpPr/>
          <p:nvPr/>
        </p:nvSpPr>
        <p:spPr>
          <a:xfrm>
            <a:off x="5653088" y="3055938"/>
            <a:ext cx="339725" cy="715962"/>
          </a:xfrm>
          <a:prstGeom prst="up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TextBox 18"/>
          <p:cNvSpPr txBox="1"/>
          <p:nvPr/>
        </p:nvSpPr>
        <p:spPr>
          <a:xfrm>
            <a:off x="3235325" y="37719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1</a:t>
            </a:r>
            <a:r>
              <a:rPr lang="en-US" sz="2200" smtClean="0">
                <a:solidFill>
                  <a:srgbClr val="000000"/>
                </a:solidFill>
                <a:effectLst>
                  <a:outerShdw blurRad="38100" dist="38100" dir="2700000" algn="tl">
                    <a:srgbClr val="DDDDDD"/>
                  </a:outerShdw>
                </a:effectLst>
              </a:rPr>
              <a:t> = 8N</a:t>
            </a:r>
          </a:p>
        </p:txBody>
      </p:sp>
      <p:sp>
        <p:nvSpPr>
          <p:cNvPr id="20" name="TextBox 19"/>
          <p:cNvSpPr txBox="1"/>
          <p:nvPr/>
        </p:nvSpPr>
        <p:spPr>
          <a:xfrm>
            <a:off x="5992813" y="35560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2</a:t>
            </a:r>
            <a:r>
              <a:rPr lang="en-US" sz="2200" smtClean="0">
                <a:solidFill>
                  <a:srgbClr val="000000"/>
                </a:solidFill>
                <a:effectLst>
                  <a:outerShdw blurRad="38100" dist="38100" dir="2700000" algn="tl">
                    <a:srgbClr val="DDDDDD"/>
                  </a:outerShdw>
                </a:effectLst>
              </a:rPr>
              <a:t> = 5N</a:t>
            </a:r>
          </a:p>
        </p:txBody>
      </p:sp>
      <p:sp>
        <p:nvSpPr>
          <p:cNvPr id="21" name="Up Arrow 20"/>
          <p:cNvSpPr/>
          <p:nvPr/>
        </p:nvSpPr>
        <p:spPr>
          <a:xfrm>
            <a:off x="3632200" y="2659063"/>
            <a:ext cx="339725" cy="1112837"/>
          </a:xfrm>
          <a:prstGeom prst="upArrow">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2" name="Left Arrow 21"/>
          <p:cNvSpPr/>
          <p:nvPr/>
        </p:nvSpPr>
        <p:spPr>
          <a:xfrm>
            <a:off x="6397625" y="2420938"/>
            <a:ext cx="1187450" cy="238125"/>
          </a:xfrm>
          <a:prstGeom prst="left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3" name="TextBox 22"/>
          <p:cNvSpPr txBox="1"/>
          <p:nvPr/>
        </p:nvSpPr>
        <p:spPr>
          <a:xfrm>
            <a:off x="6669088" y="1989138"/>
            <a:ext cx="1143000" cy="430212"/>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3</a:t>
            </a:r>
            <a:r>
              <a:rPr lang="en-US" sz="2200" smtClean="0">
                <a:solidFill>
                  <a:srgbClr val="000000"/>
                </a:solidFill>
                <a:effectLst>
                  <a:outerShdw blurRad="38100" dist="38100" dir="2700000" algn="tl">
                    <a:srgbClr val="DDDDDD"/>
                  </a:outerShdw>
                </a:effectLst>
              </a:rPr>
              <a:t> = 9N</a:t>
            </a:r>
          </a:p>
        </p:txBody>
      </p:sp>
      <p:sp>
        <p:nvSpPr>
          <p:cNvPr id="25" name="Rectangle 24"/>
          <p:cNvSpPr/>
          <p:nvPr/>
        </p:nvSpPr>
        <p:spPr>
          <a:xfrm>
            <a:off x="3327400" y="5392738"/>
            <a:ext cx="5181600" cy="517525"/>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6" name="TextBox 25"/>
          <p:cNvSpPr txBox="1"/>
          <p:nvPr/>
        </p:nvSpPr>
        <p:spPr>
          <a:xfrm>
            <a:off x="3482975" y="4457700"/>
            <a:ext cx="5300663" cy="2400300"/>
          </a:xfrm>
          <a:prstGeom prst="rect">
            <a:avLst/>
          </a:prstGeom>
          <a:noFill/>
        </p:spPr>
        <p:txBody>
          <a:bodyPr wrap="none">
            <a:spAutoFit/>
          </a:bodyPr>
          <a:lstStyle>
            <a:lvl1pPr marL="342900" indent="-342900">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buFontTx/>
              <a:buAutoNum type="alphaUcPeriod"/>
              <a:defRPr/>
            </a:pPr>
            <a:r>
              <a:rPr lang="en-US" sz="3000" dirty="0" smtClean="0">
                <a:solidFill>
                  <a:srgbClr val="000000"/>
                </a:solidFill>
                <a:effectLst>
                  <a:outerShdw blurRad="38100" dist="38100" dir="2700000" algn="tl">
                    <a:srgbClr val="DDDDDD"/>
                  </a:outerShdw>
                </a:effectLst>
              </a:rPr>
              <a:t> </a:t>
            </a:r>
            <a:r>
              <a:rPr lang="en-US" sz="3000" dirty="0" smtClean="0">
                <a:effectLst>
                  <a:outerShdw blurRad="38100" dist="38100" dir="2700000" algn="tl">
                    <a:srgbClr val="DDDDDD"/>
                  </a:outerShdw>
                </a:effectLst>
              </a:rPr>
              <a:t> </a:t>
            </a:r>
            <a:r>
              <a:rPr lang="en-US" sz="3000" dirty="0" smtClean="0">
                <a:solidFill>
                  <a:srgbClr val="000000"/>
                </a:solidFill>
                <a:effectLst>
                  <a:outerShdw blurRad="38100" dist="38100" dir="2700000" algn="tl">
                    <a:srgbClr val="DDDDDD"/>
                  </a:outerShdw>
                </a:effectLst>
              </a:rPr>
              <a:t>0.87 m/s</a:t>
            </a:r>
            <a:r>
              <a:rPr lang="en-US" sz="3000" baseline="30000" dirty="0" smtClean="0">
                <a:solidFill>
                  <a:srgbClr val="000000"/>
                </a:solidFill>
                <a:effectLst>
                  <a:outerShdw blurRad="38100" dist="38100" dir="2700000" algn="tl">
                    <a:srgbClr val="DDDDDD"/>
                  </a:outerShdw>
                </a:effectLst>
              </a:rPr>
              <a:t>2</a:t>
            </a:r>
            <a:r>
              <a:rPr lang="en-US" sz="3000" dirty="0" smtClean="0">
                <a:solidFill>
                  <a:srgbClr val="000000"/>
                </a:solidFill>
                <a:effectLst>
                  <a:outerShdw blurRad="38100" dist="38100" dir="2700000" algn="tl">
                    <a:srgbClr val="DDDDDD"/>
                  </a:outerShdw>
                </a:effectLst>
              </a:rPr>
              <a:t> up</a:t>
            </a:r>
          </a:p>
          <a:p>
            <a:pPr>
              <a:buFontTx/>
              <a:buAutoNum type="alphaUcPeriod"/>
              <a:defRPr/>
            </a:pPr>
            <a:r>
              <a:rPr lang="en-US" sz="3000" dirty="0" smtClean="0">
                <a:solidFill>
                  <a:srgbClr val="000000"/>
                </a:solidFill>
                <a:effectLst>
                  <a:outerShdw blurRad="38100" dist="38100" dir="2700000" algn="tl">
                    <a:srgbClr val="DDDDDD"/>
                  </a:outerShdw>
                </a:effectLst>
              </a:rPr>
              <a:t>  0.87 m/s</a:t>
            </a:r>
            <a:r>
              <a:rPr lang="en-US" sz="3000" baseline="30000" dirty="0" smtClean="0">
                <a:solidFill>
                  <a:srgbClr val="000000"/>
                </a:solidFill>
                <a:effectLst>
                  <a:outerShdw blurRad="38100" dist="38100" dir="2700000" algn="tl">
                    <a:srgbClr val="DDDDDD"/>
                  </a:outerShdw>
                </a:effectLst>
              </a:rPr>
              <a:t>2</a:t>
            </a:r>
            <a:r>
              <a:rPr lang="en-US" sz="3000" dirty="0" smtClean="0">
                <a:solidFill>
                  <a:srgbClr val="000000"/>
                </a:solidFill>
                <a:effectLst>
                  <a:outerShdw blurRad="38100" dist="38100" dir="2700000" algn="tl">
                    <a:srgbClr val="DDDDDD"/>
                  </a:outerShdw>
                </a:effectLst>
              </a:rPr>
              <a:t>  down</a:t>
            </a:r>
          </a:p>
          <a:p>
            <a:pPr>
              <a:buFontTx/>
              <a:buAutoNum type="alphaUcPeriod"/>
              <a:defRPr/>
            </a:pPr>
            <a:r>
              <a:rPr lang="en-US" sz="3000" dirty="0" smtClean="0">
                <a:solidFill>
                  <a:srgbClr val="000000"/>
                </a:solidFill>
                <a:effectLst>
                  <a:outerShdw blurRad="38100" dist="38100" dir="2700000" algn="tl">
                    <a:srgbClr val="DDDDDD"/>
                  </a:outerShdw>
                </a:effectLst>
              </a:rPr>
              <a:t>  0.87 rad/s</a:t>
            </a:r>
            <a:r>
              <a:rPr lang="en-US" sz="3000" baseline="30000" dirty="0" smtClean="0">
                <a:solidFill>
                  <a:srgbClr val="000000"/>
                </a:solidFill>
                <a:effectLst>
                  <a:outerShdw blurRad="38100" dist="38100" dir="2700000" algn="tl">
                    <a:srgbClr val="DDDDDD"/>
                  </a:outerShdw>
                </a:effectLst>
              </a:rPr>
              <a:t>2</a:t>
            </a:r>
            <a:r>
              <a:rPr lang="en-US" sz="3000" dirty="0" smtClean="0">
                <a:solidFill>
                  <a:srgbClr val="000000"/>
                </a:solidFill>
                <a:effectLst>
                  <a:outerShdw blurRad="38100" dist="38100" dir="2700000" algn="tl">
                    <a:srgbClr val="DDDDDD"/>
                  </a:outerShdw>
                </a:effectLst>
              </a:rPr>
              <a:t> into the page</a:t>
            </a:r>
          </a:p>
          <a:p>
            <a:pPr>
              <a:buFontTx/>
              <a:buAutoNum type="alphaUcPeriod"/>
              <a:defRPr/>
            </a:pPr>
            <a:r>
              <a:rPr lang="en-US" sz="3000" dirty="0" smtClean="0">
                <a:solidFill>
                  <a:srgbClr val="000000"/>
                </a:solidFill>
                <a:effectLst>
                  <a:outerShdw blurRad="38100" dist="38100" dir="2700000" algn="tl">
                    <a:srgbClr val="DDDDDD"/>
                  </a:outerShdw>
                </a:effectLst>
              </a:rPr>
              <a:t>  0.87 rad/s</a:t>
            </a:r>
            <a:r>
              <a:rPr lang="en-US" sz="3000" baseline="30000" dirty="0" smtClean="0">
                <a:solidFill>
                  <a:srgbClr val="000000"/>
                </a:solidFill>
                <a:effectLst>
                  <a:outerShdw blurRad="38100" dist="38100" dir="2700000" algn="tl">
                    <a:srgbClr val="DDDDDD"/>
                  </a:outerShdw>
                </a:effectLst>
              </a:rPr>
              <a:t>2</a:t>
            </a:r>
            <a:r>
              <a:rPr lang="en-US" sz="3000" dirty="0" smtClean="0">
                <a:solidFill>
                  <a:srgbClr val="000000"/>
                </a:solidFill>
                <a:effectLst>
                  <a:outerShdw blurRad="38100" dist="38100" dir="2700000" algn="tl">
                    <a:srgbClr val="DDDDDD"/>
                  </a:outerShdw>
                </a:effectLst>
              </a:rPr>
              <a:t> out of the page</a:t>
            </a:r>
          </a:p>
          <a:p>
            <a:pPr>
              <a:buFontTx/>
              <a:buAutoNum type="alphaUcPeriod"/>
              <a:defRPr/>
            </a:pPr>
            <a:endParaRPr lang="en-US" sz="3000" dirty="0" smtClean="0">
              <a:solidFill>
                <a:srgbClr val="000000"/>
              </a:solidFill>
              <a:effectLst>
                <a:outerShdw blurRad="38100" dist="38100" dir="2700000" algn="tl">
                  <a:srgbClr val="DDDDDD"/>
                </a:outerShdw>
              </a:effectLst>
            </a:endParaRPr>
          </a:p>
        </p:txBody>
      </p:sp>
      <p:sp>
        <p:nvSpPr>
          <p:cNvPr id="27" name="TextBox 26"/>
          <p:cNvSpPr txBox="1"/>
          <p:nvPr/>
        </p:nvSpPr>
        <p:spPr>
          <a:xfrm>
            <a:off x="1270000" y="990600"/>
            <a:ext cx="6883400" cy="477838"/>
          </a:xfrm>
          <a:prstGeom prst="rect">
            <a:avLst/>
          </a:prstGeom>
          <a:noFill/>
        </p:spPr>
        <p:txBody>
          <a:bodyPr>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500" smtClean="0">
                <a:solidFill>
                  <a:srgbClr val="000000"/>
                </a:solidFill>
                <a:effectLst>
                  <a:outerShdw blurRad="38100" dist="38100" dir="2700000" algn="tl">
                    <a:srgbClr val="DDDDDD"/>
                  </a:outerShdw>
                </a:effectLst>
              </a:rPr>
              <a:t>What is the angular acceleration of the system?</a:t>
            </a:r>
          </a:p>
        </p:txBody>
      </p:sp>
    </p:spTree>
    <p:extLst>
      <p:ext uri="{BB962C8B-B14F-4D97-AF65-F5344CB8AC3E}">
        <p14:creationId xmlns:p14="http://schemas.microsoft.com/office/powerpoint/2010/main" val="1964427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457200" y="0"/>
            <a:ext cx="8229600" cy="1143000"/>
          </a:xfrm>
        </p:spPr>
        <p:txBody>
          <a:bodyPr/>
          <a:lstStyle/>
          <a:p>
            <a:pPr eaLnBrk="1" hangingPunct="1"/>
            <a:r>
              <a:rPr lang="en-US" sz="3400">
                <a:latin typeface="Trebuchet MS" charset="0"/>
                <a:cs typeface="Arial" charset="0"/>
              </a:rPr>
              <a:t>Three forces now push on the system.  What is the net torque on the system? </a:t>
            </a:r>
          </a:p>
        </p:txBody>
      </p:sp>
      <p:sp>
        <p:nvSpPr>
          <p:cNvPr id="4" name="Oval 3"/>
          <p:cNvSpPr/>
          <p:nvPr/>
        </p:nvSpPr>
        <p:spPr>
          <a:xfrm>
            <a:off x="2425700" y="1973263"/>
            <a:ext cx="1206500" cy="108267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Oval 4"/>
          <p:cNvSpPr/>
          <p:nvPr/>
        </p:nvSpPr>
        <p:spPr>
          <a:xfrm>
            <a:off x="5251450" y="1973263"/>
            <a:ext cx="1146175" cy="1082675"/>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9" name="Straight Connector 8"/>
          <p:cNvCxnSpPr/>
          <p:nvPr/>
        </p:nvCxnSpPr>
        <p:spPr>
          <a:xfrm rot="5400000">
            <a:off x="2912269" y="2505869"/>
            <a:ext cx="273050" cy="1588"/>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048000" y="2640013"/>
            <a:ext cx="27733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5686425" y="2522538"/>
            <a:ext cx="271463"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3049588" y="2370138"/>
            <a:ext cx="2771775" cy="1587"/>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237038" y="2387600"/>
            <a:ext cx="419100" cy="271463"/>
          </a:xfrm>
          <a:prstGeom prst="ellipse">
            <a:avLst/>
          </a:prstGeom>
          <a:noFill/>
          <a:ln w="28575"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solidFill>
                  <a:srgbClr val="000000"/>
                </a:solidFill>
                <a:effectLst>
                  <a:outerShdw blurRad="38100" dist="38100" dir="2700000" algn="tl">
                    <a:srgbClr val="DDDDDD"/>
                  </a:outerShdw>
                </a:effectLst>
                <a:latin typeface="Calibri" charset="0"/>
                <a:ea typeface="ＭＳ Ｐゴシック" charset="0"/>
                <a:cs typeface="Arial" charset="0"/>
              </a:rPr>
              <a:t>x</a:t>
            </a:r>
          </a:p>
        </p:txBody>
      </p:sp>
      <p:sp>
        <p:nvSpPr>
          <p:cNvPr id="14" name="Content Placeholder 2"/>
          <p:cNvSpPr txBox="1">
            <a:spLocks/>
          </p:cNvSpPr>
          <p:nvPr/>
        </p:nvSpPr>
        <p:spPr>
          <a:xfrm>
            <a:off x="457200" y="4438650"/>
            <a:ext cx="8229600" cy="2646363"/>
          </a:xfrm>
          <a:prstGeom prst="rect">
            <a:avLst/>
          </a:prstGeom>
        </p:spPr>
        <p:txBody>
          <a:bodyPr>
            <a:normAutofit/>
          </a:bodyPr>
          <a:lstStyle>
            <a:lvl1pPr marL="342900" indent="-342900" defTabSz="457200">
              <a:defRPr sz="2000">
                <a:solidFill>
                  <a:schemeClr val="bg1"/>
                </a:solidFill>
                <a:latin typeface="Arial" charset="0"/>
                <a:ea typeface="ＭＳ Ｐゴシック" charset="0"/>
                <a:cs typeface="Arial" charset="0"/>
              </a:defRPr>
            </a:lvl1pPr>
            <a:lvl2pPr marL="37931725" indent="-37474525" defTabSz="457200">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eaLnBrk="1" hangingPunct="1">
              <a:spcBef>
                <a:spcPct val="20000"/>
              </a:spcBef>
              <a:defRPr/>
            </a:pPr>
            <a:r>
              <a:rPr lang="en-US" sz="2700" dirty="0" smtClean="0">
                <a:solidFill>
                  <a:srgbClr val="000000"/>
                </a:solidFill>
                <a:effectLst/>
                <a:latin typeface="Calibri" charset="0"/>
              </a:rPr>
              <a:t>R</a:t>
            </a:r>
            <a:r>
              <a:rPr lang="en-US" sz="2700" baseline="-25000" dirty="0" smtClean="0">
                <a:solidFill>
                  <a:srgbClr val="000000"/>
                </a:solidFill>
                <a:effectLst/>
                <a:latin typeface="Calibri" charset="0"/>
              </a:rPr>
              <a:t>1</a:t>
            </a:r>
            <a:r>
              <a:rPr lang="en-US" sz="2700" dirty="0" smtClean="0">
                <a:solidFill>
                  <a:srgbClr val="000000"/>
                </a:solidFill>
                <a:effectLst/>
                <a:latin typeface="Calibri" charset="0"/>
              </a:rPr>
              <a:t> = 0.31 m</a:t>
            </a:r>
          </a:p>
          <a:p>
            <a:pPr eaLnBrk="1" hangingPunct="1">
              <a:spcBef>
                <a:spcPct val="20000"/>
              </a:spcBef>
              <a:defRPr/>
            </a:pPr>
            <a:r>
              <a:rPr lang="en-US" sz="2700" dirty="0" smtClean="0">
                <a:solidFill>
                  <a:srgbClr val="000000"/>
                </a:solidFill>
                <a:effectLst>
                  <a:outerShdw blurRad="38100" dist="38100" dir="2700000" algn="tl">
                    <a:srgbClr val="DDDDDD"/>
                  </a:outerShdw>
                </a:effectLst>
              </a:rPr>
              <a:t>R</a:t>
            </a:r>
            <a:r>
              <a:rPr lang="en-US" sz="2700" baseline="-25000" dirty="0" smtClean="0">
                <a:solidFill>
                  <a:srgbClr val="000000"/>
                </a:solidFill>
                <a:effectLst>
                  <a:outerShdw blurRad="38100" dist="38100" dir="2700000" algn="tl">
                    <a:srgbClr val="DDDDDD"/>
                  </a:outerShdw>
                </a:effectLst>
              </a:rPr>
              <a:t>2 </a:t>
            </a:r>
            <a:r>
              <a:rPr lang="en-US" sz="2700" dirty="0" smtClean="0">
                <a:solidFill>
                  <a:srgbClr val="000000"/>
                </a:solidFill>
                <a:effectLst>
                  <a:outerShdw blurRad="38100" dist="38100" dir="2700000" algn="tl">
                    <a:srgbClr val="DDDDDD"/>
                  </a:outerShdw>
                </a:effectLst>
              </a:rPr>
              <a:t>= 0.44 m </a:t>
            </a:r>
          </a:p>
          <a:p>
            <a:pPr eaLnBrk="1" hangingPunct="1">
              <a:spcBef>
                <a:spcPct val="20000"/>
              </a:spcBef>
              <a:defRPr/>
            </a:pPr>
            <a:r>
              <a:rPr lang="en-US" sz="2700" dirty="0" smtClean="0">
                <a:solidFill>
                  <a:srgbClr val="000000"/>
                </a:solidFill>
                <a:effectLst/>
                <a:latin typeface="Calibri" charset="0"/>
              </a:rPr>
              <a:t>R</a:t>
            </a:r>
            <a:r>
              <a:rPr lang="en-US" sz="2700" baseline="-25000" dirty="0" smtClean="0">
                <a:solidFill>
                  <a:srgbClr val="000000"/>
                </a:solidFill>
                <a:effectLst/>
                <a:latin typeface="Calibri" charset="0"/>
              </a:rPr>
              <a:t>3 </a:t>
            </a:r>
            <a:r>
              <a:rPr lang="en-US" sz="2700" dirty="0" smtClean="0">
                <a:solidFill>
                  <a:srgbClr val="000000"/>
                </a:solidFill>
                <a:effectLst/>
                <a:latin typeface="Calibri" charset="0"/>
              </a:rPr>
              <a:t>= 0.52 m </a:t>
            </a:r>
          </a:p>
          <a:p>
            <a:pPr eaLnBrk="1" hangingPunct="1">
              <a:spcBef>
                <a:spcPct val="20000"/>
              </a:spcBef>
              <a:defRPr/>
            </a:pPr>
            <a:r>
              <a:rPr lang="en-US" sz="2700" dirty="0" smtClean="0">
                <a:solidFill>
                  <a:srgbClr val="000000"/>
                </a:solidFill>
                <a:effectLst/>
                <a:latin typeface="Calibri" charset="0"/>
              </a:rPr>
              <a:t>I = 0.321 kg m</a:t>
            </a:r>
            <a:r>
              <a:rPr lang="en-US" sz="2700" baseline="30000" dirty="0" smtClean="0">
                <a:solidFill>
                  <a:srgbClr val="000000"/>
                </a:solidFill>
                <a:effectLst/>
                <a:latin typeface="Calibri" charset="0"/>
              </a:rPr>
              <a:t>2</a:t>
            </a:r>
            <a:endParaRPr lang="en-US" sz="2700" dirty="0" smtClean="0">
              <a:solidFill>
                <a:srgbClr val="000000"/>
              </a:solidFill>
              <a:effectLst/>
              <a:latin typeface="Calibri" charset="0"/>
            </a:endParaRPr>
          </a:p>
          <a:p>
            <a:pPr eaLnBrk="1" hangingPunct="1">
              <a:spcBef>
                <a:spcPct val="20000"/>
              </a:spcBef>
              <a:buFont typeface="Arial" charset="0"/>
              <a:buNone/>
              <a:defRPr/>
            </a:pPr>
            <a:endParaRPr lang="en-US" sz="3200" dirty="0" smtClean="0">
              <a:solidFill>
                <a:srgbClr val="000000"/>
              </a:solidFill>
              <a:effectLst/>
              <a:latin typeface="Calibri" charset="0"/>
            </a:endParaRPr>
          </a:p>
        </p:txBody>
      </p:sp>
      <p:sp>
        <p:nvSpPr>
          <p:cNvPr id="15" name="Up Arrow 14"/>
          <p:cNvSpPr/>
          <p:nvPr/>
        </p:nvSpPr>
        <p:spPr>
          <a:xfrm>
            <a:off x="5653088" y="3055938"/>
            <a:ext cx="339725" cy="715962"/>
          </a:xfrm>
          <a:prstGeom prst="up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TextBox 18"/>
          <p:cNvSpPr txBox="1"/>
          <p:nvPr/>
        </p:nvSpPr>
        <p:spPr>
          <a:xfrm>
            <a:off x="3235325" y="37719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1</a:t>
            </a:r>
            <a:r>
              <a:rPr lang="en-US" sz="2200" smtClean="0">
                <a:solidFill>
                  <a:srgbClr val="000000"/>
                </a:solidFill>
                <a:effectLst>
                  <a:outerShdw blurRad="38100" dist="38100" dir="2700000" algn="tl">
                    <a:srgbClr val="DDDDDD"/>
                  </a:outerShdw>
                </a:effectLst>
              </a:rPr>
              <a:t> = 8N</a:t>
            </a:r>
          </a:p>
        </p:txBody>
      </p:sp>
      <p:sp>
        <p:nvSpPr>
          <p:cNvPr id="20" name="TextBox 19"/>
          <p:cNvSpPr txBox="1"/>
          <p:nvPr/>
        </p:nvSpPr>
        <p:spPr>
          <a:xfrm>
            <a:off x="5992813" y="3556000"/>
            <a:ext cx="1143000" cy="430213"/>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2</a:t>
            </a:r>
            <a:r>
              <a:rPr lang="en-US" sz="2200" smtClean="0">
                <a:solidFill>
                  <a:srgbClr val="000000"/>
                </a:solidFill>
                <a:effectLst>
                  <a:outerShdw blurRad="38100" dist="38100" dir="2700000" algn="tl">
                    <a:srgbClr val="DDDDDD"/>
                  </a:outerShdw>
                </a:effectLst>
              </a:rPr>
              <a:t> = 5N</a:t>
            </a:r>
          </a:p>
        </p:txBody>
      </p:sp>
      <p:sp>
        <p:nvSpPr>
          <p:cNvPr id="21" name="Up Arrow 20"/>
          <p:cNvSpPr/>
          <p:nvPr/>
        </p:nvSpPr>
        <p:spPr>
          <a:xfrm>
            <a:off x="3632200" y="2659063"/>
            <a:ext cx="339725" cy="1112837"/>
          </a:xfrm>
          <a:prstGeom prst="upArrow">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2" name="Left Arrow 21"/>
          <p:cNvSpPr/>
          <p:nvPr/>
        </p:nvSpPr>
        <p:spPr>
          <a:xfrm>
            <a:off x="6397625" y="2420938"/>
            <a:ext cx="1187450" cy="238125"/>
          </a:xfrm>
          <a:prstGeom prst="left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3" name="TextBox 22"/>
          <p:cNvSpPr txBox="1"/>
          <p:nvPr/>
        </p:nvSpPr>
        <p:spPr>
          <a:xfrm>
            <a:off x="6669088" y="1989138"/>
            <a:ext cx="1143000" cy="430212"/>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200" smtClean="0">
                <a:solidFill>
                  <a:srgbClr val="000000"/>
                </a:solidFill>
                <a:effectLst>
                  <a:outerShdw blurRad="38100" dist="38100" dir="2700000" algn="tl">
                    <a:srgbClr val="DDDDDD"/>
                  </a:outerShdw>
                </a:effectLst>
              </a:rPr>
              <a:t>F</a:t>
            </a:r>
            <a:r>
              <a:rPr lang="en-US" sz="2200" baseline="-25000" smtClean="0">
                <a:solidFill>
                  <a:srgbClr val="000000"/>
                </a:solidFill>
                <a:effectLst>
                  <a:outerShdw blurRad="38100" dist="38100" dir="2700000" algn="tl">
                    <a:srgbClr val="DDDDDD"/>
                  </a:outerShdw>
                </a:effectLst>
              </a:rPr>
              <a:t>3</a:t>
            </a:r>
            <a:r>
              <a:rPr lang="en-US" sz="2200" smtClean="0">
                <a:solidFill>
                  <a:srgbClr val="000000"/>
                </a:solidFill>
                <a:effectLst>
                  <a:outerShdw blurRad="38100" dist="38100" dir="2700000" algn="tl">
                    <a:srgbClr val="DDDDDD"/>
                  </a:outerShdw>
                </a:effectLst>
              </a:rPr>
              <a:t> = 9N</a:t>
            </a:r>
          </a:p>
        </p:txBody>
      </p:sp>
      <p:sp>
        <p:nvSpPr>
          <p:cNvPr id="25" name="Rectangle 24"/>
          <p:cNvSpPr/>
          <p:nvPr/>
        </p:nvSpPr>
        <p:spPr>
          <a:xfrm>
            <a:off x="3327400" y="5849938"/>
            <a:ext cx="2324100" cy="517525"/>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6" name="TextBox 25"/>
          <p:cNvSpPr txBox="1"/>
          <p:nvPr/>
        </p:nvSpPr>
        <p:spPr>
          <a:xfrm>
            <a:off x="3482975" y="4457700"/>
            <a:ext cx="2236788" cy="1938338"/>
          </a:xfrm>
          <a:prstGeom prst="rect">
            <a:avLst/>
          </a:prstGeom>
          <a:noFill/>
        </p:spPr>
        <p:txBody>
          <a:bodyPr wrap="none">
            <a:spAutoFit/>
          </a:bodyPr>
          <a:lstStyle>
            <a:lvl1pPr marL="342900" indent="-342900">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buFontTx/>
              <a:buAutoNum type="alphaUcPeriod"/>
              <a:defRPr/>
            </a:pPr>
            <a:r>
              <a:rPr lang="en-US" sz="3000" dirty="0" smtClean="0">
                <a:solidFill>
                  <a:srgbClr val="000000"/>
                </a:solidFill>
                <a:effectLst>
                  <a:outerShdw blurRad="38100" dist="38100" dir="2700000" algn="tl">
                    <a:srgbClr val="DDDDDD"/>
                  </a:outerShdw>
                </a:effectLst>
              </a:rPr>
              <a:t> </a:t>
            </a:r>
            <a:r>
              <a:rPr lang="en-US" sz="3000" dirty="0" smtClean="0">
                <a:effectLst>
                  <a:outerShdw blurRad="38100" dist="38100" dir="2700000" algn="tl">
                    <a:srgbClr val="DDDDDD"/>
                  </a:outerShdw>
                </a:effectLst>
              </a:rPr>
              <a:t> </a:t>
            </a:r>
            <a:r>
              <a:rPr lang="en-US" sz="3000" dirty="0" smtClean="0">
                <a:solidFill>
                  <a:srgbClr val="000000"/>
                </a:solidFill>
                <a:effectLst>
                  <a:outerShdw blurRad="38100" dist="38100" dir="2700000" algn="tl">
                    <a:srgbClr val="DDDDDD"/>
                  </a:outerShdw>
                </a:effectLst>
              </a:rPr>
              <a:t>7.83 rev</a:t>
            </a:r>
          </a:p>
          <a:p>
            <a:pPr>
              <a:buFontTx/>
              <a:buAutoNum type="alphaUcPeriod"/>
              <a:defRPr/>
            </a:pPr>
            <a:r>
              <a:rPr lang="en-US" sz="3000" dirty="0" smtClean="0">
                <a:solidFill>
                  <a:srgbClr val="000000"/>
                </a:solidFill>
                <a:effectLst>
                  <a:outerShdw blurRad="38100" dist="38100" dir="2700000" algn="tl">
                    <a:srgbClr val="DDDDDD"/>
                  </a:outerShdw>
                </a:effectLst>
              </a:rPr>
              <a:t>  1.25 rev</a:t>
            </a:r>
          </a:p>
          <a:p>
            <a:pPr>
              <a:buFontTx/>
              <a:buAutoNum type="alphaUcPeriod"/>
              <a:defRPr/>
            </a:pPr>
            <a:r>
              <a:rPr lang="en-US" sz="3000" dirty="0" smtClean="0">
                <a:solidFill>
                  <a:srgbClr val="000000"/>
                </a:solidFill>
                <a:effectLst>
                  <a:outerShdw blurRad="38100" dist="38100" dir="2700000" algn="tl">
                    <a:srgbClr val="DDDDDD"/>
                  </a:outerShdw>
                </a:effectLst>
              </a:rPr>
              <a:t>  35.2 rev</a:t>
            </a:r>
          </a:p>
          <a:p>
            <a:pPr>
              <a:buFontTx/>
              <a:buAutoNum type="alphaUcPeriod"/>
              <a:defRPr/>
            </a:pPr>
            <a:r>
              <a:rPr lang="en-US" sz="3000" dirty="0" smtClean="0">
                <a:solidFill>
                  <a:srgbClr val="000000"/>
                </a:solidFill>
                <a:effectLst>
                  <a:outerShdw blurRad="38100" dist="38100" dir="2700000" algn="tl">
                    <a:srgbClr val="DDDDDD"/>
                  </a:outerShdw>
                </a:effectLst>
              </a:rPr>
              <a:t>  5.61 rev</a:t>
            </a:r>
          </a:p>
        </p:txBody>
      </p:sp>
      <p:sp>
        <p:nvSpPr>
          <p:cNvPr id="27" name="TextBox 26"/>
          <p:cNvSpPr txBox="1"/>
          <p:nvPr/>
        </p:nvSpPr>
        <p:spPr>
          <a:xfrm>
            <a:off x="787400" y="774700"/>
            <a:ext cx="6883400" cy="1246188"/>
          </a:xfrm>
          <a:prstGeom prst="rect">
            <a:avLst/>
          </a:prstGeom>
          <a:noFill/>
        </p:spPr>
        <p:txBody>
          <a:bodyPr>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defRPr/>
            </a:pPr>
            <a:r>
              <a:rPr lang="en-US" sz="2500" dirty="0" smtClean="0">
                <a:solidFill>
                  <a:srgbClr val="000000"/>
                </a:solidFill>
                <a:effectLst>
                  <a:outerShdw blurRad="38100" dist="38100" dir="2700000" algn="tl">
                    <a:srgbClr val="DDDDDD"/>
                  </a:outerShdw>
                </a:effectLst>
              </a:rPr>
              <a:t>If the contraption is rotating from rest for 9 seconds, how many revolutions has it undergone?</a:t>
            </a:r>
          </a:p>
        </p:txBody>
      </p:sp>
    </p:spTree>
    <p:extLst>
      <p:ext uri="{BB962C8B-B14F-4D97-AF65-F5344CB8AC3E}">
        <p14:creationId xmlns:p14="http://schemas.microsoft.com/office/powerpoint/2010/main" val="3877687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Solving Question 2</a:t>
            </a:r>
            <a:endParaRPr lang="en-US" dirty="0"/>
          </a:p>
        </p:txBody>
      </p:sp>
      <p:grpSp>
        <p:nvGrpSpPr>
          <p:cNvPr id="4" name="Group 54"/>
          <p:cNvGrpSpPr>
            <a:grpSpLocks/>
          </p:cNvGrpSpPr>
          <p:nvPr/>
        </p:nvGrpSpPr>
        <p:grpSpPr bwMode="auto">
          <a:xfrm>
            <a:off x="4940300" y="2289175"/>
            <a:ext cx="2949575" cy="1452563"/>
            <a:chOff x="4995863" y="2776538"/>
            <a:chExt cx="2949575" cy="1452562"/>
          </a:xfrm>
        </p:grpSpPr>
        <p:sp>
          <p:nvSpPr>
            <p:cNvPr id="5" name="Can 25"/>
            <p:cNvSpPr>
              <a:spLocks noChangeArrowheads="1"/>
            </p:cNvSpPr>
            <p:nvPr/>
          </p:nvSpPr>
          <p:spPr bwMode="auto">
            <a:xfrm>
              <a:off x="4995863" y="2930526"/>
              <a:ext cx="2949575" cy="884236"/>
            </a:xfrm>
            <a:prstGeom prst="can">
              <a:avLst>
                <a:gd name="adj" fmla="val 50000"/>
              </a:avLst>
            </a:prstGeom>
            <a:solidFill>
              <a:srgbClr val="2D6F9E"/>
            </a:solidFill>
            <a:ln w="9525" algn="ctr">
              <a:solidFill>
                <a:srgbClr val="000000"/>
              </a:solidFill>
              <a:round/>
              <a:headEnd/>
              <a:tailEnd/>
            </a:ln>
          </p:spPr>
          <p:txBody>
            <a:bodyPr/>
            <a:lstStyle/>
            <a:p>
              <a:pPr algn="ctr">
                <a:defRPr/>
              </a:pPr>
              <a:endParaRPr lang="en-US" sz="1600">
                <a:latin typeface="Comic Sans MS" pitchFamily="66" charset="0"/>
                <a:ea typeface="+mn-ea"/>
                <a:cs typeface="+mn-cs"/>
              </a:endParaRPr>
            </a:p>
          </p:txBody>
        </p:sp>
        <p:sp>
          <p:nvSpPr>
            <p:cNvPr id="6" name="Text Box 21"/>
            <p:cNvSpPr txBox="1">
              <a:spLocks noChangeArrowheads="1"/>
            </p:cNvSpPr>
            <p:nvPr/>
          </p:nvSpPr>
          <p:spPr bwMode="auto">
            <a:xfrm>
              <a:off x="5072063" y="3275013"/>
              <a:ext cx="184150" cy="457200"/>
            </a:xfrm>
            <a:prstGeom prst="rect">
              <a:avLst/>
            </a:prstGeom>
            <a:noFill/>
            <a:ln w="9525">
              <a:noFill/>
              <a:miter lim="800000"/>
              <a:headEnd/>
              <a:tailEnd/>
            </a:ln>
          </p:spPr>
          <p:txBody>
            <a:bodyPr wrap="none">
              <a:spAutoFit/>
            </a:bodyPr>
            <a:lstStyle>
              <a:lvl1pPr>
                <a:defRPr sz="2000">
                  <a:solidFill>
                    <a:schemeClr val="bg1"/>
                  </a:solidFill>
                  <a:latin typeface="Arial" pitchFamily="34" charset="0"/>
                </a:defRPr>
              </a:lvl1pPr>
              <a:lvl2pPr marL="742950" indent="-285750">
                <a:defRPr sz="2000">
                  <a:solidFill>
                    <a:schemeClr val="bg1"/>
                  </a:solidFill>
                  <a:latin typeface="Arial" pitchFamily="34" charset="0"/>
                </a:defRPr>
              </a:lvl2pPr>
              <a:lvl3pPr marL="1143000" indent="-228600">
                <a:defRPr sz="2000">
                  <a:solidFill>
                    <a:schemeClr val="bg1"/>
                  </a:solidFill>
                  <a:latin typeface="Arial" pitchFamily="34" charset="0"/>
                </a:defRPr>
              </a:lvl3pPr>
              <a:lvl4pPr marL="1600200" indent="-228600">
                <a:defRPr sz="2000">
                  <a:solidFill>
                    <a:schemeClr val="bg1"/>
                  </a:solidFill>
                  <a:latin typeface="Arial" pitchFamily="34" charset="0"/>
                </a:defRPr>
              </a:lvl4pPr>
              <a:lvl5pPr marL="2057400" indent="-228600">
                <a:defRPr sz="2000">
                  <a:solidFill>
                    <a:schemeClr val="bg1"/>
                  </a:solidFill>
                  <a:latin typeface="Arial" pitchFamily="34" charset="0"/>
                </a:defRPr>
              </a:lvl5pPr>
              <a:lvl6pPr marL="2514600" indent="-228600" eaLnBrk="0" fontAlgn="base" hangingPunct="0">
                <a:spcBef>
                  <a:spcPct val="0"/>
                </a:spcBef>
                <a:spcAft>
                  <a:spcPct val="0"/>
                </a:spcAft>
                <a:defRPr sz="2000">
                  <a:solidFill>
                    <a:schemeClr val="bg1"/>
                  </a:solidFill>
                  <a:latin typeface="Arial" pitchFamily="34" charset="0"/>
                </a:defRPr>
              </a:lvl6pPr>
              <a:lvl7pPr marL="2971800" indent="-228600" eaLnBrk="0" fontAlgn="base" hangingPunct="0">
                <a:spcBef>
                  <a:spcPct val="0"/>
                </a:spcBef>
                <a:spcAft>
                  <a:spcPct val="0"/>
                </a:spcAft>
                <a:defRPr sz="2000">
                  <a:solidFill>
                    <a:schemeClr val="bg1"/>
                  </a:solidFill>
                  <a:latin typeface="Arial" pitchFamily="34" charset="0"/>
                </a:defRPr>
              </a:lvl7pPr>
              <a:lvl8pPr marL="3429000" indent="-228600" eaLnBrk="0" fontAlgn="base" hangingPunct="0">
                <a:spcBef>
                  <a:spcPct val="0"/>
                </a:spcBef>
                <a:spcAft>
                  <a:spcPct val="0"/>
                </a:spcAft>
                <a:defRPr sz="2000">
                  <a:solidFill>
                    <a:schemeClr val="bg1"/>
                  </a:solidFill>
                  <a:latin typeface="Arial" pitchFamily="34" charset="0"/>
                </a:defRPr>
              </a:lvl8pPr>
              <a:lvl9pPr marL="3886200" indent="-228600" eaLnBrk="0" fontAlgn="base" hangingPunct="0">
                <a:spcBef>
                  <a:spcPct val="0"/>
                </a:spcBef>
                <a:spcAft>
                  <a:spcPct val="0"/>
                </a:spcAft>
                <a:defRPr sz="2000">
                  <a:solidFill>
                    <a:schemeClr val="bg1"/>
                  </a:solidFill>
                  <a:latin typeface="Arial" pitchFamily="34" charset="0"/>
                </a:defRPr>
              </a:lvl9pPr>
            </a:lstStyle>
            <a:p>
              <a:pPr>
                <a:defRPr/>
              </a:pPr>
              <a:endParaRPr lang="en-US" sz="2400" b="1" smtClean="0">
                <a:solidFill>
                  <a:schemeClr val="accent2"/>
                </a:solidFill>
                <a:effectLst>
                  <a:outerShdw blurRad="38100" dist="38100" dir="2700000" algn="tl">
                    <a:srgbClr val="000000"/>
                  </a:outerShdw>
                </a:effectLst>
                <a:ea typeface="+mn-ea"/>
                <a:cs typeface="+mn-cs"/>
              </a:endParaRPr>
            </a:p>
          </p:txBody>
        </p:sp>
        <p:sp>
          <p:nvSpPr>
            <p:cNvPr id="7" name="Arc 6"/>
            <p:cNvSpPr/>
            <p:nvPr/>
          </p:nvSpPr>
          <p:spPr bwMode="auto">
            <a:xfrm>
              <a:off x="5456238" y="3135313"/>
              <a:ext cx="1882775" cy="500063"/>
            </a:xfrm>
            <a:prstGeom prst="arc">
              <a:avLst>
                <a:gd name="adj1" fmla="val 1026473"/>
                <a:gd name="adj2" fmla="val 9734277"/>
              </a:avLst>
            </a:prstGeom>
            <a:noFill/>
            <a:ln w="28575" cap="flat" cmpd="sng" algn="ctr">
              <a:solidFill>
                <a:srgbClr val="FF0000"/>
              </a:solidFill>
              <a:prstDash val="solid"/>
              <a:round/>
              <a:headEnd type="triangle" w="med" len="med"/>
              <a:tailEnd type="none" w="med" len="med"/>
            </a:ln>
            <a:effectLst/>
          </p:spPr>
          <p:txBody>
            <a:bodyPr/>
            <a:lstStyle/>
            <a:p>
              <a:pPr algn="ctr">
                <a:defRPr/>
              </a:pPr>
              <a:endParaRPr lang="en-US" sz="1600">
                <a:solidFill>
                  <a:schemeClr val="tx1"/>
                </a:solidFill>
                <a:effectLst/>
                <a:latin typeface="Comic Sans MS" pitchFamily="66" charset="0"/>
                <a:ea typeface="+mn-ea"/>
                <a:cs typeface="+mn-cs"/>
              </a:endParaRPr>
            </a:p>
          </p:txBody>
        </p:sp>
        <p:sp>
          <p:nvSpPr>
            <p:cNvPr id="8" name="AutoShape 27"/>
            <p:cNvSpPr>
              <a:spLocks noChangeArrowheads="1"/>
            </p:cNvSpPr>
            <p:nvPr/>
          </p:nvSpPr>
          <p:spPr bwMode="auto">
            <a:xfrm>
              <a:off x="5916613" y="2776538"/>
              <a:ext cx="922338" cy="601663"/>
            </a:xfrm>
            <a:prstGeom prst="cube">
              <a:avLst>
                <a:gd name="adj" fmla="val 75699"/>
              </a:avLst>
            </a:prstGeom>
            <a:solidFill>
              <a:srgbClr val="663300"/>
            </a:solidFill>
            <a:ln w="19050">
              <a:solidFill>
                <a:schemeClr val="tx2"/>
              </a:solidFill>
              <a:miter lim="800000"/>
              <a:headEnd/>
              <a:tailEnd/>
            </a:ln>
            <a:effectLst/>
            <a:extLst/>
          </p:spPr>
          <p:txBody>
            <a:bodyPr anchor="ctr">
              <a:spAutoFit/>
            </a:bodyPr>
            <a:lstStyle/>
            <a:p>
              <a:pPr>
                <a:defRPr/>
              </a:pPr>
              <a:endParaRPr lang="en-US">
                <a:latin typeface="Arial" pitchFamily="34" charset="0"/>
                <a:ea typeface="+mn-ea"/>
                <a:cs typeface="+mn-cs"/>
              </a:endParaRPr>
            </a:p>
          </p:txBody>
        </p:sp>
        <p:sp>
          <p:nvSpPr>
            <p:cNvPr id="9" name="TextBox 43"/>
            <p:cNvSpPr txBox="1">
              <a:spLocks noChangeArrowheads="1"/>
            </p:cNvSpPr>
            <p:nvPr/>
          </p:nvSpPr>
          <p:spPr bwMode="auto">
            <a:xfrm>
              <a:off x="6134100" y="3767435"/>
              <a:ext cx="609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2400" i="1">
                  <a:solidFill>
                    <a:srgbClr val="2D6F9E"/>
                  </a:solidFill>
                  <a:effectLst/>
                  <a:latin typeface="Symbol" charset="0"/>
                </a:rPr>
                <a:t>w</a:t>
              </a:r>
              <a:r>
                <a:rPr lang="en-US" sz="2400" i="1" baseline="-25000">
                  <a:solidFill>
                    <a:srgbClr val="2D6F9E"/>
                  </a:solidFill>
                  <a:effectLst/>
                  <a:latin typeface="Times New Roman" charset="0"/>
                  <a:cs typeface="Times New Roman" charset="0"/>
                </a:rPr>
                <a:t>f</a:t>
              </a:r>
              <a:endParaRPr lang="en-US" sz="2400" i="1" baseline="-25000">
                <a:solidFill>
                  <a:srgbClr val="2D6F9E"/>
                </a:solidFill>
                <a:effectLst/>
                <a:latin typeface="Symbol" charset="0"/>
              </a:endParaRPr>
            </a:p>
          </p:txBody>
        </p:sp>
      </p:grpSp>
      <p:pic>
        <p:nvPicPr>
          <p:cNvPr id="10" name="Picture 3" descr="ScreenHunter_64 Nov"/>
          <p:cNvPicPr>
            <a:picLocks noChangeAspect="1" noChangeArrowheads="1"/>
          </p:cNvPicPr>
          <p:nvPr/>
        </p:nvPicPr>
        <p:blipFill>
          <a:blip r:embed="rId3">
            <a:extLst>
              <a:ext uri="{28A0092B-C50C-407E-A947-70E740481C1C}">
                <a14:useLocalDpi xmlns:a14="http://schemas.microsoft.com/office/drawing/2010/main" val="0"/>
              </a:ext>
            </a:extLst>
          </a:blip>
          <a:srcRect t="38980" b="51944"/>
          <a:stretch>
            <a:fillRect/>
          </a:stretch>
        </p:blipFill>
        <p:spPr bwMode="auto">
          <a:xfrm>
            <a:off x="0" y="933450"/>
            <a:ext cx="91440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32"/>
          <p:cNvSpPr txBox="1">
            <a:spLocks noChangeArrowheads="1"/>
          </p:cNvSpPr>
          <p:nvPr/>
        </p:nvSpPr>
        <p:spPr bwMode="auto">
          <a:xfrm>
            <a:off x="3244850" y="5803900"/>
            <a:ext cx="215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200" dirty="0">
                <a:solidFill>
                  <a:srgbClr val="000000"/>
                </a:solidFill>
                <a:effectLst/>
                <a:latin typeface="Calibri" charset="0"/>
              </a:rPr>
              <a:t>Solve for </a:t>
            </a:r>
            <a:r>
              <a:rPr lang="en-US" sz="3200" i="1" dirty="0" err="1">
                <a:solidFill>
                  <a:srgbClr val="000000"/>
                </a:solidFill>
                <a:effectLst/>
                <a:latin typeface="Symbol" charset="0"/>
              </a:rPr>
              <a:t>w</a:t>
            </a:r>
            <a:r>
              <a:rPr lang="en-US" sz="3200" i="1" baseline="-25000" dirty="0" err="1">
                <a:solidFill>
                  <a:srgbClr val="000000"/>
                </a:solidFill>
                <a:effectLst/>
                <a:latin typeface="Times New Roman" charset="0"/>
                <a:cs typeface="Times New Roman" charset="0"/>
              </a:rPr>
              <a:t>f</a:t>
            </a:r>
            <a:endParaRPr lang="en-US" sz="3200" i="1" baseline="-25000" dirty="0">
              <a:solidFill>
                <a:srgbClr val="000000"/>
              </a:solidFill>
              <a:effectLst/>
              <a:latin typeface="Times New Roman" charset="0"/>
              <a:cs typeface="Times New Roman" charset="0"/>
            </a:endParaRPr>
          </a:p>
        </p:txBody>
      </p:sp>
      <p:grpSp>
        <p:nvGrpSpPr>
          <p:cNvPr id="12" name="Group 53"/>
          <p:cNvGrpSpPr>
            <a:grpSpLocks/>
          </p:cNvGrpSpPr>
          <p:nvPr/>
        </p:nvGrpSpPr>
        <p:grpSpPr bwMode="auto">
          <a:xfrm>
            <a:off x="1000125" y="1866900"/>
            <a:ext cx="2949575" cy="2136775"/>
            <a:chOff x="990600" y="2019300"/>
            <a:chExt cx="2949575" cy="2138065"/>
          </a:xfrm>
        </p:grpSpPr>
        <p:sp>
          <p:nvSpPr>
            <p:cNvPr id="13" name="Can 25"/>
            <p:cNvSpPr>
              <a:spLocks noChangeArrowheads="1"/>
            </p:cNvSpPr>
            <p:nvPr/>
          </p:nvSpPr>
          <p:spPr bwMode="auto">
            <a:xfrm>
              <a:off x="990600" y="2896129"/>
              <a:ext cx="2949575" cy="883183"/>
            </a:xfrm>
            <a:prstGeom prst="can">
              <a:avLst>
                <a:gd name="adj" fmla="val 50000"/>
              </a:avLst>
            </a:prstGeom>
            <a:solidFill>
              <a:srgbClr val="2D6F9E"/>
            </a:solidFill>
            <a:ln w="9525" algn="ctr">
              <a:solidFill>
                <a:schemeClr val="tx2"/>
              </a:solidFill>
              <a:round/>
              <a:headEnd/>
              <a:tailEnd/>
            </a:ln>
          </p:spPr>
          <p:txBody>
            <a:bodyPr/>
            <a:lstStyle/>
            <a:p>
              <a:pPr algn="ctr">
                <a:defRPr/>
              </a:pPr>
              <a:endParaRPr lang="en-US" sz="1600">
                <a:latin typeface="Comic Sans MS" pitchFamily="66" charset="0"/>
                <a:ea typeface="+mn-ea"/>
                <a:cs typeface="+mn-cs"/>
              </a:endParaRPr>
            </a:p>
          </p:txBody>
        </p:sp>
        <p:sp>
          <p:nvSpPr>
            <p:cNvPr id="14" name="Arc 13"/>
            <p:cNvSpPr/>
            <p:nvPr/>
          </p:nvSpPr>
          <p:spPr bwMode="auto">
            <a:xfrm>
              <a:off x="1089025" y="3101041"/>
              <a:ext cx="2841625" cy="498776"/>
            </a:xfrm>
            <a:prstGeom prst="arc">
              <a:avLst>
                <a:gd name="adj1" fmla="val 1026473"/>
                <a:gd name="adj2" fmla="val 9734277"/>
              </a:avLst>
            </a:prstGeom>
            <a:noFill/>
            <a:ln w="28575" cap="flat" cmpd="sng" algn="ctr">
              <a:solidFill>
                <a:srgbClr val="FF0000"/>
              </a:solidFill>
              <a:prstDash val="solid"/>
              <a:round/>
              <a:headEnd type="triangle" w="med" len="med"/>
              <a:tailEnd type="none" w="med" len="med"/>
            </a:ln>
            <a:effectLst/>
          </p:spPr>
          <p:txBody>
            <a:bodyPr/>
            <a:lstStyle/>
            <a:p>
              <a:pPr algn="ctr">
                <a:defRPr/>
              </a:pPr>
              <a:endParaRPr lang="en-US" sz="1600">
                <a:solidFill>
                  <a:schemeClr val="tx1"/>
                </a:solidFill>
                <a:effectLst/>
                <a:latin typeface="Comic Sans MS" pitchFamily="66" charset="0"/>
                <a:ea typeface="+mn-ea"/>
                <a:cs typeface="+mn-cs"/>
              </a:endParaRPr>
            </a:p>
          </p:txBody>
        </p:sp>
        <p:sp>
          <p:nvSpPr>
            <p:cNvPr id="15" name="AutoShape 10"/>
            <p:cNvSpPr>
              <a:spLocks noChangeArrowheads="1"/>
            </p:cNvSpPr>
            <p:nvPr/>
          </p:nvSpPr>
          <p:spPr bwMode="auto">
            <a:xfrm>
              <a:off x="1989138" y="2051069"/>
              <a:ext cx="922337" cy="602026"/>
            </a:xfrm>
            <a:prstGeom prst="cube">
              <a:avLst>
                <a:gd name="adj" fmla="val 75699"/>
              </a:avLst>
            </a:prstGeom>
            <a:solidFill>
              <a:srgbClr val="663300"/>
            </a:solidFill>
            <a:ln w="19050">
              <a:solidFill>
                <a:schemeClr val="tx2"/>
              </a:solidFill>
              <a:miter lim="800000"/>
              <a:headEnd/>
              <a:tailEnd/>
            </a:ln>
            <a:effectLst/>
            <a:extLst/>
          </p:spPr>
          <p:txBody>
            <a:bodyPr anchor="ctr">
              <a:spAutoFit/>
            </a:bodyPr>
            <a:lstStyle/>
            <a:p>
              <a:pPr>
                <a:defRPr/>
              </a:pPr>
              <a:endParaRPr lang="en-US">
                <a:latin typeface="Arial" pitchFamily="34" charset="0"/>
                <a:ea typeface="+mn-ea"/>
                <a:cs typeface="+mn-cs"/>
              </a:endParaRPr>
            </a:p>
          </p:txBody>
        </p:sp>
        <p:sp>
          <p:nvSpPr>
            <p:cNvPr id="16" name="Text Box 21"/>
            <p:cNvSpPr txBox="1">
              <a:spLocks noChangeArrowheads="1"/>
            </p:cNvSpPr>
            <p:nvPr/>
          </p:nvSpPr>
          <p:spPr bwMode="auto">
            <a:xfrm>
              <a:off x="2227177" y="2019300"/>
              <a:ext cx="4683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i="1">
                  <a:effectLst/>
                  <a:latin typeface="Times New Roman" charset="0"/>
                  <a:cs typeface="Times New Roman" charset="0"/>
                </a:rPr>
                <a:t>m</a:t>
              </a:r>
              <a:r>
                <a:rPr lang="en-US" baseline="-25000">
                  <a:effectLst/>
                  <a:latin typeface="Times New Roman" charset="0"/>
                  <a:cs typeface="Times New Roman" charset="0"/>
                </a:rPr>
                <a:t>2</a:t>
              </a:r>
            </a:p>
          </p:txBody>
        </p:sp>
        <p:sp>
          <p:nvSpPr>
            <p:cNvPr id="17" name="Text Box 21"/>
            <p:cNvSpPr txBox="1">
              <a:spLocks noChangeArrowheads="1"/>
            </p:cNvSpPr>
            <p:nvPr/>
          </p:nvSpPr>
          <p:spPr bwMode="auto">
            <a:xfrm>
              <a:off x="990600" y="3203575"/>
              <a:ext cx="510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2400" i="1">
                  <a:solidFill>
                    <a:schemeClr val="tx2"/>
                  </a:solidFill>
                  <a:effectLst/>
                  <a:latin typeface="Times New Roman" charset="0"/>
                  <a:cs typeface="Times New Roman" charset="0"/>
                </a:rPr>
                <a:t>m</a:t>
              </a:r>
              <a:r>
                <a:rPr lang="en-US" sz="2400" baseline="-25000">
                  <a:solidFill>
                    <a:schemeClr val="tx2"/>
                  </a:solidFill>
                  <a:effectLst/>
                  <a:latin typeface="Times New Roman" charset="0"/>
                  <a:cs typeface="Times New Roman" charset="0"/>
                </a:rPr>
                <a:t>1</a:t>
              </a:r>
            </a:p>
          </p:txBody>
        </p:sp>
        <p:sp>
          <p:nvSpPr>
            <p:cNvPr id="18" name="TextBox 42"/>
            <p:cNvSpPr txBox="1">
              <a:spLocks noChangeArrowheads="1"/>
            </p:cNvSpPr>
            <p:nvPr/>
          </p:nvSpPr>
          <p:spPr bwMode="auto">
            <a:xfrm>
              <a:off x="2200275" y="3695700"/>
              <a:ext cx="609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2400" i="1">
                  <a:solidFill>
                    <a:srgbClr val="2D6F9E"/>
                  </a:solidFill>
                  <a:effectLst/>
                  <a:latin typeface="Symbol" charset="0"/>
                </a:rPr>
                <a:t>w</a:t>
              </a:r>
              <a:r>
                <a:rPr lang="en-US" sz="2400" baseline="-25000">
                  <a:solidFill>
                    <a:srgbClr val="2D6F9E"/>
                  </a:solidFill>
                  <a:effectLst/>
                  <a:latin typeface="Times New Roman" charset="0"/>
                  <a:cs typeface="Times New Roman" charset="0"/>
                </a:rPr>
                <a:t>0</a:t>
              </a:r>
              <a:endParaRPr lang="en-US" sz="2400" baseline="-25000">
                <a:solidFill>
                  <a:srgbClr val="2D6F9E"/>
                </a:solidFill>
                <a:effectLst/>
                <a:latin typeface="Symbol" charset="0"/>
              </a:endParaRPr>
            </a:p>
          </p:txBody>
        </p:sp>
      </p:grpSp>
      <p:graphicFrame>
        <p:nvGraphicFramePr>
          <p:cNvPr id="19" name="Object 33"/>
          <p:cNvGraphicFramePr>
            <a:graphicFrameLocks noChangeAspect="1"/>
          </p:cNvGraphicFramePr>
          <p:nvPr>
            <p:extLst>
              <p:ext uri="{D42A27DB-BD31-4B8C-83A1-F6EECF244321}">
                <p14:modId xmlns:p14="http://schemas.microsoft.com/office/powerpoint/2010/main" val="3174445226"/>
              </p:ext>
            </p:extLst>
          </p:nvPr>
        </p:nvGraphicFramePr>
        <p:xfrm>
          <a:off x="5200650" y="4152106"/>
          <a:ext cx="2524125" cy="1133475"/>
        </p:xfrm>
        <a:graphic>
          <a:graphicData uri="http://schemas.openxmlformats.org/presentationml/2006/ole">
            <mc:AlternateContent xmlns:mc="http://schemas.openxmlformats.org/markup-compatibility/2006">
              <mc:Choice xmlns:v="urn:schemas-microsoft-com:vml" Requires="v">
                <p:oleObj spid="_x0000_s39937" name="Equation" r:id="rId4" imgW="875920" imgH="393529" progId="Equation.3">
                  <p:embed/>
                </p:oleObj>
              </mc:Choice>
              <mc:Fallback>
                <p:oleObj name="Equation" r:id="rId4" imgW="875920"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0650" y="4152106"/>
                        <a:ext cx="252412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Object 29"/>
          <p:cNvGraphicFramePr>
            <a:graphicFrameLocks noChangeAspect="1"/>
          </p:cNvGraphicFramePr>
          <p:nvPr>
            <p:extLst>
              <p:ext uri="{D42A27DB-BD31-4B8C-83A1-F6EECF244321}">
                <p14:modId xmlns:p14="http://schemas.microsoft.com/office/powerpoint/2010/main" val="1765664345"/>
              </p:ext>
            </p:extLst>
          </p:nvPr>
        </p:nvGraphicFramePr>
        <p:xfrm>
          <a:off x="1038225" y="4152106"/>
          <a:ext cx="2206625" cy="1036637"/>
        </p:xfrm>
        <a:graphic>
          <a:graphicData uri="http://schemas.openxmlformats.org/presentationml/2006/ole">
            <mc:AlternateContent xmlns:mc="http://schemas.openxmlformats.org/markup-compatibility/2006">
              <mc:Choice xmlns:v="urn:schemas-microsoft-com:vml" Requires="v">
                <p:oleObj spid="_x0000_s39938" name="Equation" r:id="rId6" imgW="837836" imgH="393529" progId="Equation.3">
                  <p:embed/>
                </p:oleObj>
              </mc:Choice>
              <mc:Fallback>
                <p:oleObj name="Equation" r:id="rId6" imgW="837836" imgH="39352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8225" y="4152106"/>
                        <a:ext cx="2206625" cy="1036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31565657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655306"/>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2"/>
          <p:cNvSpPr>
            <a:spLocks noGrp="1"/>
          </p:cNvSpPr>
          <p:nvPr>
            <p:ph type="title"/>
          </p:nvPr>
        </p:nvSpPr>
        <p:spPr/>
        <p:txBody>
          <a:bodyPr/>
          <a:lstStyle/>
          <a:p>
            <a:pPr eaLnBrk="1" hangingPunct="1"/>
            <a:r>
              <a:rPr lang="en-US">
                <a:latin typeface="Trebuchet MS" charset="0"/>
                <a:cs typeface="Arial" charset="0"/>
              </a:rPr>
              <a:t>Analogous to kinematics</a:t>
            </a:r>
          </a:p>
        </p:txBody>
      </p:sp>
      <p:sp>
        <p:nvSpPr>
          <p:cNvPr id="4" name="Content Placeholder 3"/>
          <p:cNvSpPr>
            <a:spLocks noGrp="1"/>
          </p:cNvSpPr>
          <p:nvPr>
            <p:ph idx="1"/>
          </p:nvPr>
        </p:nvSpPr>
        <p:spPr/>
        <p:txBody>
          <a:bodyPr/>
          <a:lstStyle/>
          <a:p>
            <a:pPr eaLnBrk="1" hangingPunct="1"/>
            <a:r>
              <a:rPr lang="en-US" dirty="0" smtClean="0">
                <a:latin typeface="Calibri" charset="0"/>
                <a:cs typeface="Arial" charset="0"/>
              </a:rPr>
              <a:t>		Position  </a:t>
            </a:r>
            <a:r>
              <a:rPr lang="en-US" dirty="0">
                <a:latin typeface="Calibri" charset="0"/>
                <a:cs typeface="Arial" charset="0"/>
              </a:rPr>
              <a:t>	</a:t>
            </a:r>
            <a:r>
              <a:rPr lang="en-US" dirty="0" smtClean="0">
                <a:latin typeface="Calibri" charset="0"/>
                <a:cs typeface="Arial" charset="0"/>
              </a:rPr>
              <a:t>   		Angular Position									</a:t>
            </a:r>
          </a:p>
          <a:p>
            <a:pPr eaLnBrk="1" hangingPunct="1"/>
            <a:endParaRPr lang="en-US" dirty="0" smtClean="0">
              <a:latin typeface="Calibri" charset="0"/>
              <a:cs typeface="Arial" charset="0"/>
            </a:endParaRPr>
          </a:p>
          <a:p>
            <a:pPr eaLnBrk="1" hangingPunct="1"/>
            <a:endParaRPr lang="en-US" dirty="0">
              <a:latin typeface="Calibri" charset="0"/>
              <a:cs typeface="Arial" charset="0"/>
            </a:endParaRPr>
          </a:p>
          <a:p>
            <a:pPr eaLnBrk="1" hangingPunct="1"/>
            <a:r>
              <a:rPr lang="en-US" dirty="0" smtClean="0">
                <a:latin typeface="Calibri" charset="0"/>
                <a:cs typeface="Arial" charset="0"/>
              </a:rPr>
              <a:t>		Velocity</a:t>
            </a:r>
            <a:r>
              <a:rPr lang="en-US" dirty="0">
                <a:latin typeface="Calibri" charset="0"/>
                <a:cs typeface="Arial" charset="0"/>
              </a:rPr>
              <a:t>				</a:t>
            </a:r>
            <a:r>
              <a:rPr lang="en-US" dirty="0" smtClean="0">
                <a:latin typeface="Calibri" charset="0"/>
                <a:cs typeface="Arial" charset="0"/>
              </a:rPr>
              <a:t>Angular Velocity</a:t>
            </a:r>
          </a:p>
          <a:p>
            <a:pPr eaLnBrk="1" hangingPunct="1"/>
            <a:endParaRPr lang="en-US" dirty="0">
              <a:latin typeface="Calibri" charset="0"/>
              <a:cs typeface="Arial" charset="0"/>
            </a:endParaRPr>
          </a:p>
          <a:p>
            <a:pPr eaLnBrk="1" hangingPunct="1"/>
            <a:endParaRPr lang="en-US" dirty="0" smtClean="0">
              <a:latin typeface="Calibri" charset="0"/>
              <a:cs typeface="Arial" charset="0"/>
            </a:endParaRPr>
          </a:p>
          <a:p>
            <a:pPr eaLnBrk="1" hangingPunct="1"/>
            <a:r>
              <a:rPr lang="en-US" dirty="0">
                <a:latin typeface="Calibri" charset="0"/>
                <a:cs typeface="Arial" charset="0"/>
              </a:rPr>
              <a:t>	</a:t>
            </a:r>
            <a:r>
              <a:rPr lang="en-US" dirty="0" smtClean="0">
                <a:latin typeface="Calibri" charset="0"/>
                <a:cs typeface="Arial" charset="0"/>
              </a:rPr>
              <a:t>	Acceleration		Angular Acceleration</a:t>
            </a:r>
          </a:p>
          <a:p>
            <a:pPr eaLnBrk="1" hangingPunct="1"/>
            <a:r>
              <a:rPr lang="en-US" dirty="0">
                <a:latin typeface="Calibri" charset="0"/>
                <a:cs typeface="Arial" charset="0"/>
              </a:rPr>
              <a:t>	</a:t>
            </a:r>
            <a:r>
              <a:rPr lang="en-US" dirty="0" smtClean="0">
                <a:latin typeface="Calibri" charset="0"/>
                <a:cs typeface="Arial" charset="0"/>
              </a:rPr>
              <a:t>		   						</a:t>
            </a:r>
            <a:endParaRPr lang="en-US" dirty="0">
              <a:latin typeface="Calibri" charset="0"/>
              <a:cs typeface="Arial" charset="0"/>
            </a:endParaRPr>
          </a:p>
        </p:txBody>
      </p:sp>
      <p:sp>
        <p:nvSpPr>
          <p:cNvPr id="3" name="TextBox 2"/>
          <p:cNvSpPr txBox="1"/>
          <p:nvPr/>
        </p:nvSpPr>
        <p:spPr>
          <a:xfrm>
            <a:off x="1936750" y="1412875"/>
            <a:ext cx="364202" cy="584776"/>
          </a:xfrm>
          <a:prstGeom prst="rect">
            <a:avLst/>
          </a:prstGeom>
          <a:noFill/>
        </p:spPr>
        <p:txBody>
          <a:bodyPr wrap="none" rtlCol="0">
            <a:spAutoFit/>
          </a:bodyPr>
          <a:lstStyle/>
          <a:p>
            <a:r>
              <a:rPr lang="en-US" sz="3200" dirty="0" smtClean="0"/>
              <a:t>x</a:t>
            </a:r>
          </a:p>
        </p:txBody>
      </p:sp>
      <p:sp>
        <p:nvSpPr>
          <p:cNvPr id="5" name="TextBox 4"/>
          <p:cNvSpPr txBox="1"/>
          <p:nvPr/>
        </p:nvSpPr>
        <p:spPr>
          <a:xfrm>
            <a:off x="5349875" y="1412875"/>
            <a:ext cx="402875" cy="584776"/>
          </a:xfrm>
          <a:prstGeom prst="rect">
            <a:avLst/>
          </a:prstGeom>
          <a:noFill/>
        </p:spPr>
        <p:txBody>
          <a:bodyPr wrap="none" rtlCol="0">
            <a:spAutoFit/>
          </a:bodyPr>
          <a:lstStyle/>
          <a:p>
            <a:r>
              <a:rPr lang="en-US" sz="3200" dirty="0" err="1" smtClean="0">
                <a:latin typeface="Calibri" charset="0"/>
                <a:cs typeface="Arial" charset="0"/>
              </a:rPr>
              <a:t>θ</a:t>
            </a:r>
            <a:endParaRPr lang="en-US" sz="3200" dirty="0">
              <a:latin typeface="Calibri" charset="0"/>
              <a:cs typeface="Arial" charset="0"/>
            </a:endParaRPr>
          </a:p>
        </p:txBody>
      </p:sp>
      <p:sp>
        <p:nvSpPr>
          <p:cNvPr id="6" name="TextBox 5"/>
          <p:cNvSpPr txBox="1"/>
          <p:nvPr/>
        </p:nvSpPr>
        <p:spPr>
          <a:xfrm flipH="1">
            <a:off x="-1755307" y="3103865"/>
            <a:ext cx="1755305" cy="584776"/>
          </a:xfrm>
          <a:prstGeom prst="rect">
            <a:avLst/>
          </a:prstGeom>
          <a:noFill/>
        </p:spPr>
        <p:txBody>
          <a:bodyPr wrap="square" rtlCol="0">
            <a:spAutoFit/>
          </a:bodyPr>
          <a:lstStyle/>
          <a:p>
            <a:r>
              <a:rPr lang="en-US" sz="3200" dirty="0" smtClean="0"/>
              <a:t>=     r</a:t>
            </a:r>
          </a:p>
        </p:txBody>
      </p:sp>
      <p:sp>
        <p:nvSpPr>
          <p:cNvPr id="7" name="TextBox 6"/>
          <p:cNvSpPr txBox="1"/>
          <p:nvPr/>
        </p:nvSpPr>
        <p:spPr>
          <a:xfrm>
            <a:off x="1992806" y="3688641"/>
            <a:ext cx="370013" cy="584776"/>
          </a:xfrm>
          <a:prstGeom prst="rect">
            <a:avLst/>
          </a:prstGeom>
          <a:noFill/>
        </p:spPr>
        <p:txBody>
          <a:bodyPr wrap="none" rtlCol="0">
            <a:spAutoFit/>
          </a:bodyPr>
          <a:lstStyle/>
          <a:p>
            <a:r>
              <a:rPr lang="en-US" sz="3200" dirty="0" smtClean="0"/>
              <a:t>v</a:t>
            </a:r>
          </a:p>
        </p:txBody>
      </p:sp>
      <p:sp>
        <p:nvSpPr>
          <p:cNvPr id="8" name="TextBox 7"/>
          <p:cNvSpPr txBox="1"/>
          <p:nvPr/>
        </p:nvSpPr>
        <p:spPr>
          <a:xfrm>
            <a:off x="5349875" y="3688641"/>
            <a:ext cx="470401" cy="584776"/>
          </a:xfrm>
          <a:prstGeom prst="rect">
            <a:avLst/>
          </a:prstGeom>
          <a:noFill/>
        </p:spPr>
        <p:txBody>
          <a:bodyPr wrap="none" rtlCol="0">
            <a:spAutoFit/>
          </a:bodyPr>
          <a:lstStyle/>
          <a:p>
            <a:r>
              <a:rPr lang="en-US" sz="3200" dirty="0" err="1">
                <a:latin typeface="Calibri" charset="0"/>
                <a:cs typeface="Arial" charset="0"/>
              </a:rPr>
              <a:t>ω</a:t>
            </a:r>
            <a:endParaRPr lang="en-US" sz="3200" dirty="0" smtClean="0"/>
          </a:p>
        </p:txBody>
      </p:sp>
      <p:sp>
        <p:nvSpPr>
          <p:cNvPr id="9" name="TextBox 8"/>
          <p:cNvSpPr txBox="1"/>
          <p:nvPr/>
        </p:nvSpPr>
        <p:spPr>
          <a:xfrm>
            <a:off x="9390171" y="5022910"/>
            <a:ext cx="1088760" cy="584776"/>
          </a:xfrm>
          <a:prstGeom prst="rect">
            <a:avLst/>
          </a:prstGeom>
          <a:noFill/>
        </p:spPr>
        <p:txBody>
          <a:bodyPr wrap="none" rtlCol="0">
            <a:spAutoFit/>
          </a:bodyPr>
          <a:lstStyle/>
          <a:p>
            <a:r>
              <a:rPr lang="en-US" sz="3200" dirty="0" smtClean="0"/>
              <a:t>=      r</a:t>
            </a:r>
          </a:p>
        </p:txBody>
      </p:sp>
      <p:sp>
        <p:nvSpPr>
          <p:cNvPr id="2" name="TextBox 1"/>
          <p:cNvSpPr txBox="1"/>
          <p:nvPr/>
        </p:nvSpPr>
        <p:spPr>
          <a:xfrm>
            <a:off x="2110335" y="5476875"/>
            <a:ext cx="381234" cy="584776"/>
          </a:xfrm>
          <a:prstGeom prst="rect">
            <a:avLst/>
          </a:prstGeom>
          <a:noFill/>
        </p:spPr>
        <p:txBody>
          <a:bodyPr wrap="none" rtlCol="0">
            <a:spAutoFit/>
          </a:bodyPr>
          <a:lstStyle/>
          <a:p>
            <a:r>
              <a:rPr lang="en-US" sz="3200" dirty="0" smtClean="0"/>
              <a:t>a</a:t>
            </a:r>
          </a:p>
        </p:txBody>
      </p:sp>
      <p:sp>
        <p:nvSpPr>
          <p:cNvPr id="10" name="TextBox 9"/>
          <p:cNvSpPr txBox="1"/>
          <p:nvPr/>
        </p:nvSpPr>
        <p:spPr>
          <a:xfrm>
            <a:off x="5418649" y="5476875"/>
            <a:ext cx="417502" cy="584776"/>
          </a:xfrm>
          <a:prstGeom prst="rect">
            <a:avLst/>
          </a:prstGeom>
          <a:noFill/>
        </p:spPr>
        <p:txBody>
          <a:bodyPr wrap="none" rtlCol="0">
            <a:spAutoFit/>
          </a:bodyPr>
          <a:lstStyle/>
          <a:p>
            <a:r>
              <a:rPr lang="en-US" sz="3200" dirty="0" smtClean="0"/>
              <a:t>α</a:t>
            </a:r>
          </a:p>
        </p:txBody>
      </p:sp>
      <p:sp>
        <p:nvSpPr>
          <p:cNvPr id="11" name="TextBox 10"/>
          <p:cNvSpPr txBox="1"/>
          <p:nvPr/>
        </p:nvSpPr>
        <p:spPr>
          <a:xfrm>
            <a:off x="-2032000" y="5315298"/>
            <a:ext cx="1274307" cy="584776"/>
          </a:xfrm>
          <a:prstGeom prst="rect">
            <a:avLst/>
          </a:prstGeom>
          <a:noFill/>
        </p:spPr>
        <p:txBody>
          <a:bodyPr wrap="none" rtlCol="0">
            <a:spAutoFit/>
          </a:bodyPr>
          <a:lstStyle/>
          <a:p>
            <a:r>
              <a:rPr lang="en-US" sz="3200" dirty="0" smtClean="0"/>
              <a:t>=        r</a:t>
            </a:r>
          </a:p>
        </p:txBody>
      </p:sp>
    </p:spTree>
    <p:extLst>
      <p:ext uri="{BB962C8B-B14F-4D97-AF65-F5344CB8AC3E}">
        <p14:creationId xmlns:p14="http://schemas.microsoft.com/office/powerpoint/2010/main" val="2590710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62027E-6 4.71895E-6 L 0.57566 -0.15383 " pathEditMode="relative" rAng="0" ptsTypes="AA">
                                      <p:cBhvr>
                                        <p:cTn id="14" dur="2000" fill="hold"/>
                                        <p:tgtEl>
                                          <p:spTgt spid="6"/>
                                        </p:tgtEl>
                                        <p:attrNameLst>
                                          <p:attrName>ppt_x</p:attrName>
                                          <p:attrName>ppt_y</p:attrName>
                                        </p:attrNameLst>
                                      </p:cBhvr>
                                      <p:rCtr x="28775" y="-7703"/>
                                    </p:animMotion>
                                  </p:childTnLst>
                                </p:cTn>
                              </p:par>
                              <p:par>
                                <p:cTn id="15" presetID="42" presetClass="path" presetSubtype="0" accel="50000" decel="50000" fill="hold" grpId="0" nodeType="withEffect">
                                  <p:stCondLst>
                                    <p:cond delay="0"/>
                                  </p:stCondLst>
                                  <p:childTnLst>
                                    <p:animMotion origin="layout" path="M 3.16557E-6 1.41568E-6 L 0.13276 0.08582 " pathEditMode="relative" rAng="0" ptsTypes="AA">
                                      <p:cBhvr>
                                        <p:cTn id="16" dur="2000" fill="hold"/>
                                        <p:tgtEl>
                                          <p:spTgt spid="3"/>
                                        </p:tgtEl>
                                        <p:attrNameLst>
                                          <p:attrName>ppt_x</p:attrName>
                                          <p:attrName>ppt_y</p:attrName>
                                        </p:attrNameLst>
                                      </p:cBhvr>
                                      <p:rCtr x="6630" y="4279"/>
                                    </p:animMotion>
                                  </p:childTnLst>
                                </p:cTn>
                              </p:par>
                              <p:par>
                                <p:cTn id="17" presetID="42" presetClass="path" presetSubtype="0" accel="50000" decel="50000" fill="hold" grpId="0" nodeType="withEffect">
                                  <p:stCondLst>
                                    <p:cond delay="0"/>
                                  </p:stCondLst>
                                  <p:childTnLst>
                                    <p:animMotion origin="layout" path="M 2.67615E-6 1.41568E-6 L -0.15602 0.0923 " pathEditMode="relative" rAng="0" ptsTypes="AA">
                                      <p:cBhvr>
                                        <p:cTn id="18" dur="2000" fill="hold"/>
                                        <p:tgtEl>
                                          <p:spTgt spid="5"/>
                                        </p:tgtEl>
                                        <p:attrNameLst>
                                          <p:attrName>ppt_x</p:attrName>
                                          <p:attrName>ppt_y</p:attrName>
                                        </p:attrNameLst>
                                      </p:cBhvr>
                                      <p:rCtr x="-7810" y="4603"/>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1" nodeType="clickEffect">
                                  <p:stCondLst>
                                    <p:cond delay="0"/>
                                  </p:stCondLst>
                                  <p:childTnLst>
                                    <p:animMotion origin="layout" path="M -3.3426E-6 -2.17904E-6 L -0.63585 -0.16123 " pathEditMode="relative" rAng="0" ptsTypes="AA">
                                      <p:cBhvr>
                                        <p:cTn id="30" dur="2000" fill="hold"/>
                                        <p:tgtEl>
                                          <p:spTgt spid="9"/>
                                        </p:tgtEl>
                                        <p:attrNameLst>
                                          <p:attrName>ppt_x</p:attrName>
                                          <p:attrName>ppt_y</p:attrName>
                                        </p:attrNameLst>
                                      </p:cBhvr>
                                      <p:rCtr x="-31793" y="-8073"/>
                                    </p:animMotion>
                                  </p:childTnLst>
                                </p:cTn>
                              </p:par>
                              <p:par>
                                <p:cTn id="31" presetID="42" presetClass="path" presetSubtype="0" accel="50000" decel="50000" fill="hold" grpId="1" nodeType="withEffect">
                                  <p:stCondLst>
                                    <p:cond delay="0"/>
                                  </p:stCondLst>
                                  <p:childTnLst>
                                    <p:animMotion origin="layout" path="M 1.67477E-6 -2.67176E-6 L -0.15983 0.03331 " pathEditMode="relative" rAng="0" ptsTypes="AA">
                                      <p:cBhvr>
                                        <p:cTn id="32" dur="2000" fill="hold"/>
                                        <p:tgtEl>
                                          <p:spTgt spid="8"/>
                                        </p:tgtEl>
                                        <p:attrNameLst>
                                          <p:attrName>ppt_x</p:attrName>
                                          <p:attrName>ppt_y</p:attrName>
                                        </p:attrNameLst>
                                      </p:cBhvr>
                                      <p:rCtr x="-7992" y="1666"/>
                                    </p:animMotion>
                                  </p:childTnLst>
                                </p:cTn>
                              </p:par>
                              <p:par>
                                <p:cTn id="33" presetID="42" presetClass="path" presetSubtype="0" accel="50000" decel="50000" fill="hold" grpId="1" nodeType="withEffect">
                                  <p:stCondLst>
                                    <p:cond delay="0"/>
                                  </p:stCondLst>
                                  <p:childTnLst>
                                    <p:animMotion origin="layout" path="M -0.00018 -0.00023 L 0.12665 0.03308 " pathEditMode="relative" rAng="0" ptsTypes="AA">
                                      <p:cBhvr>
                                        <p:cTn id="34" dur="2000" fill="hold"/>
                                        <p:tgtEl>
                                          <p:spTgt spid="7"/>
                                        </p:tgtEl>
                                        <p:attrNameLst>
                                          <p:attrName>ppt_x</p:attrName>
                                          <p:attrName>ppt_y</p:attrName>
                                        </p:attrNameLst>
                                      </p:cBhvr>
                                      <p:rCtr x="6341" y="1666"/>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48" presetClass="path" presetSubtype="0" accel="50000" decel="50000" fill="hold" grpId="0" nodeType="clickEffect">
                                  <p:stCondLst>
                                    <p:cond delay="0"/>
                                  </p:stCondLst>
                                  <p:childTnLst>
                                    <p:animMotion origin="layout" path="M 0.08414 0.02386 C 0.06627 0.0322 0.0458 0.04054 0.03695 0.05119 C 0.02793 0.06278 0.02359 0.07644 0.01908 0.09011 C 0.01457 0.10378 0.01908 0.11536 0.02359 0.1281 C 0.02793 0.13945 0.0347 0.15219 0.05049 0.16285 C 0.06384 0.17327 0.0864 0.18161 0.11069 0.18809 C 0.13341 0.19412 0.1603 0.19852 0.18702 0.2006 C 0.21391 0.20292 0.24063 0.20292 0.26527 0.2006 C 0.29216 0.19852 0.31714 0.19319 0.33674 0.18485 C 0.35704 0.17744 0.37491 0.16794 0.38393 0.15636 C 0.39538 0.14594 0.40007 0.13111 0.40007 0.11953 C 0.40198 0.10795 0.40007 0.09428 0.38862 0.0827 C 0.37751 0.07227 0.35704 0.0637 0.33033 0.05953 C 0.30343 0.05629 0.27654 0.06046 0.2585 0.0681 C 0.24306 0.07528 0.23161 0.08687 0.22935 0.10053 C 0.22935 0.1142 0.23161 0.12694 0.24306 0.1376 C 0.25382 0.14802 0.25208 0.1501 0.29667 0.16377 C 0.33674 0.17837 0.37751 0.1742 0.40198 0.17535 C 0.42696 0.17535 0.44674 0.17118 0.47172 0.16701 C 0.49861 0.16169 0.52082 0.15219 0.53678 0.14362 C 0.55239 0.13528 0.55899 0.12486 0.56783 0.10795 C 0.57512 0.09104 0.57512 0.0827 0.57512 0.06996 C 0.57512 0.05745 0.57512 0.04471 0.57512 0.0322 " pathEditMode="relative" rAng="0" ptsTypes="fffffffffffffffffffffff">
                                      <p:cBhvr>
                                        <p:cTn id="44" dur="2000" fill="hold"/>
                                        <p:tgtEl>
                                          <p:spTgt spid="11"/>
                                        </p:tgtEl>
                                        <p:attrNameLst>
                                          <p:attrName>ppt_x</p:attrName>
                                          <p:attrName>ppt_y</p:attrName>
                                        </p:attrNameLst>
                                      </p:cBhvr>
                                      <p:rCtr x="21062" y="8941"/>
                                    </p:animMotion>
                                  </p:childTnLst>
                                </p:cTn>
                              </p:par>
                              <p:par>
                                <p:cTn id="45" presetID="48" presetClass="path" presetSubtype="0" accel="50000" decel="50000" fill="hold" grpId="1" nodeType="withEffect">
                                  <p:stCondLst>
                                    <p:cond delay="0"/>
                                  </p:stCondLst>
                                  <p:childTnLst>
                                    <p:animMotion origin="layout" path="M 4.90632E-6 7.87584E-8 C -0.0033 0.00602 -0.00712 0.01205 -0.00868 0.01992 C -0.01041 0.02826 -0.01111 0.03845 -0.01198 0.04864 C -0.01232 0.05884 -0.01198 0.06718 -0.01111 0.07644 C -0.01041 0.08501 -0.00903 0.09428 -0.00625 0.10215 C -0.00347 0.10957 0.00017 0.11582 0.00485 0.12045 C 0.00884 0.12532 0.01405 0.12856 0.01873 0.12995 C 0.02376 0.13157 0.02862 0.13157 0.03313 0.12995 C 0.03799 0.12856 0.04267 0.12462 0.04614 0.11837 C 0.04979 0.11281 0.05326 0.10586 0.05464 0.09729 C 0.0569 0.08965 0.05777 0.07876 0.05777 0.07019 C 0.05794 0.06162 0.05777 0.05166 0.05586 0.04309 C 0.0536 0.03544 0.04979 0.02919 0.04493 0.02618 C 0.04007 0.02363 0.03521 0.02687 0.03174 0.0322 C 0.02914 0.03776 0.02706 0.04633 0.02637 0.05652 C 0.02637 0.06625 0.02706 0.07575 0.02914 0.08362 C 0.03088 0.09104 0.03053 0.09289 0.03886 0.10285 C 0.04614 0.1135 0.0536 0.11049 0.05794 0.11119 C 0.06263 0.11119 0.06627 0.10818 0.07095 0.10517 C 0.07581 0.10123 0.0798 0.09428 0.08258 0.08802 C 0.08553 0.082 0.08674 0.07413 0.08848 0.06162 C 0.09021 0.04934 0.09021 0.04309 0.09021 0.03382 C 0.09021 0.02455 0.09021 0.01529 0.09021 0.00602 " pathEditMode="relative" rAng="0" ptsTypes="fffffffffffffffffffffff">
                                      <p:cBhvr>
                                        <p:cTn id="46" dur="2000" fill="hold"/>
                                        <p:tgtEl>
                                          <p:spTgt spid="2"/>
                                        </p:tgtEl>
                                        <p:attrNameLst>
                                          <p:attrName>ppt_x</p:attrName>
                                          <p:attrName>ppt_y</p:attrName>
                                        </p:attrNameLst>
                                      </p:cBhvr>
                                      <p:rCtr x="3886" y="6579"/>
                                    </p:animMotion>
                                  </p:childTnLst>
                                </p:cTn>
                              </p:par>
                              <p:par>
                                <p:cTn id="47" presetID="48" presetClass="path" presetSubtype="0" accel="50000" decel="50000" fill="hold" grpId="1" nodeType="withEffect">
                                  <p:stCondLst>
                                    <p:cond delay="0"/>
                                  </p:stCondLst>
                                  <p:childTnLst>
                                    <p:animMotion origin="layout" path="M -3.62942E-6 1.7211E-6 C 0.00712 0.00602 0.01527 0.01204 0.01874 0.01992 C 0.02238 0.02849 0.02412 0.03868 0.02585 0.04864 C 0.02776 0.0586 0.02585 0.06717 0.02412 0.07644 C 0.02238 0.08501 0.01978 0.09428 0.01336 0.10192 C 0.00798 0.10957 -0.00086 0.11582 -0.01058 0.12045 C -0.01977 0.12509 -0.03036 0.12833 -0.04111 0.12972 C -0.05152 0.13157 -0.06228 0.13157 -0.07217 0.12972 C -0.08275 0.12833 -0.09264 0.12439 -0.10062 0.11814 C -0.1086 0.11281 -0.11589 0.10586 -0.11936 0.09729 C -0.1237 0.08964 -0.12578 0.07876 -0.12578 0.07019 C -0.12647 0.06162 -0.12578 0.05165 -0.12109 0.04308 C -0.11658 0.03544 -0.1086 0.02919 -0.09802 0.02617 C -0.08726 0.02363 -0.07651 0.02687 -0.06939 0.03243 C -0.06332 0.03776 -0.05881 0.0461 -0.05794 0.05629 C -0.05794 0.06625 -0.05881 0.07551 -0.06332 0.08339 C -0.06766 0.09103 -0.06679 0.09266 -0.08466 0.10285 C -0.10062 0.1135 -0.11658 0.11049 -0.12647 0.11119 C -0.13636 0.11119 -0.14434 0.10818 -0.15423 0.10493 C -0.16481 0.10099 -0.17366 0.09428 -0.18008 0.08802 C -0.18615 0.08177 -0.18875 0.07412 -0.1924 0.06162 C -0.195 0.04934 -0.195 0.04308 -0.195 0.03382 C -0.195 0.02455 -0.195 0.01529 -0.195 0.00602 " pathEditMode="relative" rAng="0" ptsTypes="fffffffffffffffffffffff">
                                      <p:cBhvr>
                                        <p:cTn id="48" dur="2000" fill="hold"/>
                                        <p:tgtEl>
                                          <p:spTgt spid="10"/>
                                        </p:tgtEl>
                                        <p:attrNameLst>
                                          <p:attrName>ppt_x</p:attrName>
                                          <p:attrName>ppt_y</p:attrName>
                                        </p:attrNameLst>
                                      </p:cBhvr>
                                      <p:rCtr x="-8362" y="657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P spid="5" grpId="1"/>
      <p:bldP spid="6" grpId="0"/>
      <p:bldP spid="6" grpId="1"/>
      <p:bldP spid="7" grpId="0"/>
      <p:bldP spid="7" grpId="1"/>
      <p:bldP spid="8" grpId="0"/>
      <p:bldP spid="8" grpId="1"/>
      <p:bldP spid="9" grpId="0"/>
      <p:bldP spid="9" grpId="1"/>
      <p:bldP spid="2" grpId="0"/>
      <p:bldP spid="2" grpId="1"/>
      <p:bldP spid="10" grpId="0"/>
      <p:bldP spid="10" grpId="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2"/>
          <p:cNvSpPr>
            <a:spLocks noGrp="1"/>
          </p:cNvSpPr>
          <p:nvPr>
            <p:ph type="title"/>
          </p:nvPr>
        </p:nvSpPr>
        <p:spPr/>
        <p:txBody>
          <a:bodyPr/>
          <a:lstStyle/>
          <a:p>
            <a:pPr eaLnBrk="1" hangingPunct="1"/>
            <a:r>
              <a:rPr lang="en-US">
                <a:latin typeface="Trebuchet MS" charset="0"/>
                <a:cs typeface="Arial" charset="0"/>
              </a:rPr>
              <a:t>Analogous to kinematics</a:t>
            </a:r>
          </a:p>
        </p:txBody>
      </p:sp>
      <p:sp>
        <p:nvSpPr>
          <p:cNvPr id="4" name="Content Placeholder 3"/>
          <p:cNvSpPr>
            <a:spLocks noGrp="1"/>
          </p:cNvSpPr>
          <p:nvPr>
            <p:ph idx="1"/>
          </p:nvPr>
        </p:nvSpPr>
        <p:spPr/>
        <p:txBody>
          <a:bodyPr/>
          <a:lstStyle/>
          <a:p>
            <a:pPr eaLnBrk="1" hangingPunct="1"/>
            <a:r>
              <a:rPr lang="en-US" dirty="0">
                <a:latin typeface="Calibri" charset="0"/>
                <a:cs typeface="Arial" charset="0"/>
              </a:rPr>
              <a:t>	</a:t>
            </a:r>
            <a:r>
              <a:rPr lang="en-US" dirty="0" smtClean="0">
                <a:latin typeface="Calibri" charset="0"/>
                <a:cs typeface="Arial" charset="0"/>
              </a:rPr>
              <a:t>		   						</a:t>
            </a:r>
            <a:endParaRPr lang="en-US" dirty="0">
              <a:latin typeface="Calibri" charset="0"/>
              <a:cs typeface="Arial"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3817451633"/>
              </p:ext>
            </p:extLst>
          </p:nvPr>
        </p:nvGraphicFramePr>
        <p:xfrm>
          <a:off x="956142" y="1795827"/>
          <a:ext cx="2640094" cy="1779195"/>
        </p:xfrm>
        <a:graphic>
          <a:graphicData uri="http://schemas.openxmlformats.org/presentationml/2006/ole">
            <mc:AlternateContent xmlns:mc="http://schemas.openxmlformats.org/markup-compatibility/2006">
              <mc:Choice xmlns:v="urn:schemas-microsoft-com:vml" Requires="v">
                <p:oleObj spid="_x0000_s4136" name="Equation" r:id="rId3" imgW="584200" imgH="393700" progId="Equation.3">
                  <p:embed/>
                </p:oleObj>
              </mc:Choice>
              <mc:Fallback>
                <p:oleObj name="Equation" r:id="rId3" imgW="584200" imgH="393700" progId="Equation.3">
                  <p:embed/>
                  <p:pic>
                    <p:nvPicPr>
                      <p:cNvPr id="0" name=""/>
                      <p:cNvPicPr/>
                      <p:nvPr/>
                    </p:nvPicPr>
                    <p:blipFill>
                      <a:blip r:embed="rId4"/>
                      <a:stretch>
                        <a:fillRect/>
                      </a:stretch>
                    </p:blipFill>
                    <p:spPr>
                      <a:xfrm>
                        <a:off x="956142" y="1795827"/>
                        <a:ext cx="2640094" cy="1779195"/>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836854204"/>
              </p:ext>
            </p:extLst>
          </p:nvPr>
        </p:nvGraphicFramePr>
        <p:xfrm>
          <a:off x="5378706" y="1961934"/>
          <a:ext cx="2653788" cy="1613087"/>
        </p:xfrm>
        <a:graphic>
          <a:graphicData uri="http://schemas.openxmlformats.org/presentationml/2006/ole">
            <mc:AlternateContent xmlns:mc="http://schemas.openxmlformats.org/markup-compatibility/2006">
              <mc:Choice xmlns:v="urn:schemas-microsoft-com:vml" Requires="v">
                <p:oleObj spid="_x0000_s4137" name="Equation" r:id="rId5" imgW="647700" imgH="393700" progId="Equation.3">
                  <p:embed/>
                </p:oleObj>
              </mc:Choice>
              <mc:Fallback>
                <p:oleObj name="Equation" r:id="rId5" imgW="647700" imgH="393700" progId="Equation.3">
                  <p:embed/>
                  <p:pic>
                    <p:nvPicPr>
                      <p:cNvPr id="0" name=""/>
                      <p:cNvPicPr/>
                      <p:nvPr/>
                    </p:nvPicPr>
                    <p:blipFill>
                      <a:blip r:embed="rId6"/>
                      <a:stretch>
                        <a:fillRect/>
                      </a:stretch>
                    </p:blipFill>
                    <p:spPr>
                      <a:xfrm>
                        <a:off x="5378706" y="1961934"/>
                        <a:ext cx="2653788" cy="1613087"/>
                      </a:xfrm>
                      <a:prstGeom prst="rect">
                        <a:avLst/>
                      </a:prstGeom>
                    </p:spPr>
                  </p:pic>
                </p:oleObj>
              </mc:Fallback>
            </mc:AlternateContent>
          </a:graphicData>
        </a:graphic>
      </p:graphicFrame>
      <p:sp>
        <p:nvSpPr>
          <p:cNvPr id="13" name="TextBox 12"/>
          <p:cNvSpPr txBox="1"/>
          <p:nvPr/>
        </p:nvSpPr>
        <p:spPr>
          <a:xfrm>
            <a:off x="1141662" y="991285"/>
            <a:ext cx="2342508" cy="584776"/>
          </a:xfrm>
          <a:prstGeom prst="rect">
            <a:avLst/>
          </a:prstGeom>
          <a:noFill/>
        </p:spPr>
        <p:txBody>
          <a:bodyPr wrap="none" rtlCol="0">
            <a:spAutoFit/>
          </a:bodyPr>
          <a:lstStyle/>
          <a:p>
            <a:r>
              <a:rPr lang="en-US" sz="3200" u="sng" dirty="0" smtClean="0"/>
              <a:t>Translational</a:t>
            </a:r>
          </a:p>
        </p:txBody>
      </p:sp>
      <p:sp>
        <p:nvSpPr>
          <p:cNvPr id="14" name="TextBox 13"/>
          <p:cNvSpPr txBox="1"/>
          <p:nvPr/>
        </p:nvSpPr>
        <p:spPr>
          <a:xfrm>
            <a:off x="5750951" y="934209"/>
            <a:ext cx="1909297" cy="584776"/>
          </a:xfrm>
          <a:prstGeom prst="rect">
            <a:avLst/>
          </a:prstGeom>
          <a:noFill/>
        </p:spPr>
        <p:txBody>
          <a:bodyPr wrap="none" rtlCol="0">
            <a:spAutoFit/>
          </a:bodyPr>
          <a:lstStyle/>
          <a:p>
            <a:r>
              <a:rPr lang="en-US" sz="3200" u="sng" dirty="0" smtClean="0"/>
              <a:t>Rotational</a:t>
            </a:r>
          </a:p>
        </p:txBody>
      </p:sp>
      <p:cxnSp>
        <p:nvCxnSpPr>
          <p:cNvPr id="16" name="Straight Arrow Connector 15"/>
          <p:cNvCxnSpPr/>
          <p:nvPr/>
        </p:nvCxnSpPr>
        <p:spPr>
          <a:xfrm>
            <a:off x="4152796" y="2767890"/>
            <a:ext cx="913330" cy="0"/>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4034414259"/>
              </p:ext>
            </p:extLst>
          </p:nvPr>
        </p:nvGraphicFramePr>
        <p:xfrm>
          <a:off x="1392681" y="4165846"/>
          <a:ext cx="2203555" cy="1897506"/>
        </p:xfrm>
        <a:graphic>
          <a:graphicData uri="http://schemas.openxmlformats.org/presentationml/2006/ole">
            <mc:AlternateContent xmlns:mc="http://schemas.openxmlformats.org/markup-compatibility/2006">
              <mc:Choice xmlns:v="urn:schemas-microsoft-com:vml" Requires="v">
                <p:oleObj spid="_x0000_s4138" name="Equation" r:id="rId7" imgW="457200" imgH="393700" progId="Equation.3">
                  <p:embed/>
                </p:oleObj>
              </mc:Choice>
              <mc:Fallback>
                <p:oleObj name="Equation" r:id="rId7" imgW="457200" imgH="393700" progId="Equation.3">
                  <p:embed/>
                  <p:pic>
                    <p:nvPicPr>
                      <p:cNvPr id="0" name=""/>
                      <p:cNvPicPr/>
                      <p:nvPr/>
                    </p:nvPicPr>
                    <p:blipFill>
                      <a:blip r:embed="rId8"/>
                      <a:stretch>
                        <a:fillRect/>
                      </a:stretch>
                    </p:blipFill>
                    <p:spPr>
                      <a:xfrm>
                        <a:off x="1392681" y="4165846"/>
                        <a:ext cx="2203555" cy="189750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550587942"/>
              </p:ext>
            </p:extLst>
          </p:nvPr>
        </p:nvGraphicFramePr>
        <p:xfrm>
          <a:off x="5522890" y="4165846"/>
          <a:ext cx="2509604" cy="1897506"/>
        </p:xfrm>
        <a:graphic>
          <a:graphicData uri="http://schemas.openxmlformats.org/presentationml/2006/ole">
            <mc:AlternateContent xmlns:mc="http://schemas.openxmlformats.org/markup-compatibility/2006">
              <mc:Choice xmlns:v="urn:schemas-microsoft-com:vml" Requires="v">
                <p:oleObj spid="_x0000_s4139" name="Equation" r:id="rId9" imgW="520700" imgH="393700" progId="Equation.3">
                  <p:embed/>
                </p:oleObj>
              </mc:Choice>
              <mc:Fallback>
                <p:oleObj name="Equation" r:id="rId9" imgW="520700" imgH="393700" progId="Equation.3">
                  <p:embed/>
                  <p:pic>
                    <p:nvPicPr>
                      <p:cNvPr id="0" name=""/>
                      <p:cNvPicPr/>
                      <p:nvPr/>
                    </p:nvPicPr>
                    <p:blipFill>
                      <a:blip r:embed="rId10"/>
                      <a:stretch>
                        <a:fillRect/>
                      </a:stretch>
                    </p:blipFill>
                    <p:spPr>
                      <a:xfrm>
                        <a:off x="5522890" y="4165846"/>
                        <a:ext cx="2509604" cy="1897506"/>
                      </a:xfrm>
                      <a:prstGeom prst="rect">
                        <a:avLst/>
                      </a:prstGeom>
                    </p:spPr>
                  </p:pic>
                </p:oleObj>
              </mc:Fallback>
            </mc:AlternateContent>
          </a:graphicData>
        </a:graphic>
      </p:graphicFrame>
      <p:cxnSp>
        <p:nvCxnSpPr>
          <p:cNvPr id="15" name="Straight Arrow Connector 14"/>
          <p:cNvCxnSpPr/>
          <p:nvPr/>
        </p:nvCxnSpPr>
        <p:spPr>
          <a:xfrm>
            <a:off x="4152796" y="5142487"/>
            <a:ext cx="913330" cy="0"/>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9088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2"/>
          <p:cNvSpPr>
            <a:spLocks noGrp="1"/>
          </p:cNvSpPr>
          <p:nvPr>
            <p:ph type="title"/>
          </p:nvPr>
        </p:nvSpPr>
        <p:spPr/>
        <p:txBody>
          <a:bodyPr/>
          <a:lstStyle/>
          <a:p>
            <a:pPr eaLnBrk="1" hangingPunct="1"/>
            <a:r>
              <a:rPr lang="en-US">
                <a:latin typeface="Trebuchet MS" charset="0"/>
                <a:cs typeface="Arial" charset="0"/>
              </a:rPr>
              <a:t>Analogous to kinematics</a:t>
            </a:r>
          </a:p>
        </p:txBody>
      </p:sp>
      <p:sp>
        <p:nvSpPr>
          <p:cNvPr id="4" name="Content Placeholder 3"/>
          <p:cNvSpPr>
            <a:spLocks noGrp="1"/>
          </p:cNvSpPr>
          <p:nvPr>
            <p:ph idx="1"/>
          </p:nvPr>
        </p:nvSpPr>
        <p:spPr/>
        <p:txBody>
          <a:bodyPr/>
          <a:lstStyle/>
          <a:p>
            <a:pPr eaLnBrk="1" hangingPunct="1"/>
            <a:r>
              <a:rPr lang="en-US" dirty="0" smtClean="0">
                <a:latin typeface="Calibri" charset="0"/>
                <a:cs typeface="Arial" charset="0"/>
              </a:rPr>
              <a:t>			</a:t>
            </a:r>
            <a:r>
              <a:rPr lang="en-US" u="sng" dirty="0" smtClean="0">
                <a:latin typeface="Calibri" charset="0"/>
                <a:cs typeface="Arial" charset="0"/>
              </a:rPr>
              <a:t>Transitional</a:t>
            </a:r>
            <a:r>
              <a:rPr lang="en-US" dirty="0" smtClean="0">
                <a:latin typeface="Calibri" charset="0"/>
                <a:cs typeface="Arial" charset="0"/>
              </a:rPr>
              <a:t>				</a:t>
            </a:r>
            <a:r>
              <a:rPr lang="en-US" u="sng" dirty="0" smtClean="0">
                <a:latin typeface="Calibri" charset="0"/>
                <a:cs typeface="Arial" charset="0"/>
              </a:rPr>
              <a:t>Rotational</a:t>
            </a:r>
            <a:endParaRPr lang="en-US" dirty="0">
              <a:latin typeface="Calibri" charset="0"/>
              <a:cs typeface="Arial" charset="0"/>
            </a:endParaRPr>
          </a:p>
          <a:p>
            <a:pPr eaLnBrk="1" hangingPunct="1"/>
            <a:endParaRPr lang="en-US" dirty="0">
              <a:latin typeface="Calibri" charset="0"/>
              <a:cs typeface="Arial" charset="0"/>
            </a:endParaRPr>
          </a:p>
          <a:p>
            <a:pPr eaLnBrk="1" hangingPunct="1"/>
            <a:r>
              <a:rPr lang="en-US" dirty="0">
                <a:latin typeface="Calibri" charset="0"/>
                <a:cs typeface="Arial" charset="0"/>
              </a:rPr>
              <a:t>		</a:t>
            </a:r>
            <a:r>
              <a:rPr lang="en-US" sz="2800" dirty="0">
                <a:latin typeface="Calibri" charset="0"/>
                <a:cs typeface="Arial" charset="0"/>
              </a:rPr>
              <a:t>x  = x</a:t>
            </a:r>
            <a:r>
              <a:rPr lang="en-US" sz="2800" baseline="-25000" dirty="0">
                <a:latin typeface="Calibri" charset="0"/>
                <a:cs typeface="Arial" charset="0"/>
              </a:rPr>
              <a:t>o </a:t>
            </a:r>
            <a:r>
              <a:rPr lang="en-US" sz="2800" dirty="0">
                <a:latin typeface="Calibri" charset="0"/>
                <a:cs typeface="Arial" charset="0"/>
              </a:rPr>
              <a:t>+ </a:t>
            </a:r>
            <a:r>
              <a:rPr lang="en-US" sz="2800" dirty="0" err="1">
                <a:latin typeface="Calibri" charset="0"/>
                <a:cs typeface="Arial" charset="0"/>
              </a:rPr>
              <a:t>v</a:t>
            </a:r>
            <a:r>
              <a:rPr lang="en-US" sz="2800" baseline="-25000" dirty="0" err="1">
                <a:latin typeface="Calibri" charset="0"/>
                <a:cs typeface="Arial" charset="0"/>
              </a:rPr>
              <a:t>o</a:t>
            </a:r>
            <a:r>
              <a:rPr lang="en-US" sz="2800" dirty="0">
                <a:latin typeface="Calibri" charset="0"/>
                <a:cs typeface="Arial" charset="0"/>
              </a:rPr>
              <a:t> t + ½ a t</a:t>
            </a:r>
            <a:r>
              <a:rPr lang="en-US" sz="2800" baseline="30000" dirty="0">
                <a:latin typeface="Calibri" charset="0"/>
                <a:cs typeface="Arial" charset="0"/>
              </a:rPr>
              <a:t>2</a:t>
            </a:r>
            <a:r>
              <a:rPr lang="en-US" sz="2800" dirty="0">
                <a:latin typeface="Calibri" charset="0"/>
                <a:cs typeface="Arial" charset="0"/>
              </a:rPr>
              <a:t>      </a:t>
            </a:r>
            <a:r>
              <a:rPr lang="en-US" sz="2800" dirty="0">
                <a:latin typeface="Calibri" charset="0"/>
                <a:cs typeface="Arial" charset="0"/>
                <a:sym typeface="Wingdings" charset="0"/>
              </a:rPr>
              <a:t> </a:t>
            </a:r>
            <a:r>
              <a:rPr lang="en-US" sz="2800" dirty="0">
                <a:latin typeface="Calibri" charset="0"/>
                <a:cs typeface="Arial" charset="0"/>
              </a:rPr>
              <a:t>	</a:t>
            </a:r>
            <a:r>
              <a:rPr lang="en-US" sz="2800" dirty="0" err="1">
                <a:latin typeface="Calibri" charset="0"/>
                <a:cs typeface="Arial" charset="0"/>
              </a:rPr>
              <a:t>θ</a:t>
            </a:r>
            <a:r>
              <a:rPr lang="en-US" sz="2800" dirty="0">
                <a:latin typeface="Calibri" charset="0"/>
                <a:cs typeface="Arial" charset="0"/>
              </a:rPr>
              <a:t> = </a:t>
            </a:r>
            <a:r>
              <a:rPr lang="en-US" sz="2800" dirty="0" err="1">
                <a:latin typeface="Calibri" charset="0"/>
                <a:cs typeface="Arial" charset="0"/>
              </a:rPr>
              <a:t>θ</a:t>
            </a:r>
            <a:r>
              <a:rPr lang="en-US" sz="2800" baseline="-25000" dirty="0" err="1">
                <a:latin typeface="Calibri" charset="0"/>
                <a:cs typeface="Arial" charset="0"/>
              </a:rPr>
              <a:t>o</a:t>
            </a:r>
            <a:r>
              <a:rPr lang="en-US" sz="2800" dirty="0">
                <a:latin typeface="Calibri" charset="0"/>
                <a:cs typeface="Arial" charset="0"/>
              </a:rPr>
              <a:t> + </a:t>
            </a:r>
            <a:r>
              <a:rPr lang="en-US" sz="2800" dirty="0" err="1">
                <a:latin typeface="Calibri" charset="0"/>
                <a:cs typeface="Arial" charset="0"/>
              </a:rPr>
              <a:t>ω</a:t>
            </a:r>
            <a:r>
              <a:rPr lang="en-US" sz="2800" baseline="-25000" dirty="0" err="1">
                <a:latin typeface="Calibri" charset="0"/>
                <a:cs typeface="Arial" charset="0"/>
              </a:rPr>
              <a:t>o</a:t>
            </a:r>
            <a:r>
              <a:rPr lang="en-US" sz="2800" dirty="0">
                <a:latin typeface="Calibri" charset="0"/>
                <a:cs typeface="Arial" charset="0"/>
              </a:rPr>
              <a:t> t + ½ α </a:t>
            </a:r>
            <a:r>
              <a:rPr lang="en-US" sz="2800" dirty="0" smtClean="0">
                <a:latin typeface="Calibri" charset="0"/>
                <a:cs typeface="Arial" charset="0"/>
              </a:rPr>
              <a:t>t</a:t>
            </a:r>
            <a:r>
              <a:rPr lang="en-US" sz="2800" baseline="30000" dirty="0" smtClean="0">
                <a:latin typeface="Calibri" charset="0"/>
                <a:cs typeface="Arial" charset="0"/>
              </a:rPr>
              <a:t>2</a:t>
            </a:r>
            <a:r>
              <a:rPr lang="en-US" dirty="0">
                <a:latin typeface="Calibri" charset="0"/>
                <a:cs typeface="Arial" charset="0"/>
              </a:rPr>
              <a:t>	</a:t>
            </a:r>
          </a:p>
          <a:p>
            <a:pPr eaLnBrk="1" hangingPunct="1"/>
            <a:r>
              <a:rPr lang="en-US" dirty="0">
                <a:latin typeface="Calibri" charset="0"/>
                <a:cs typeface="Arial" charset="0"/>
              </a:rPr>
              <a:t> 			</a:t>
            </a:r>
            <a:r>
              <a:rPr lang="en-US" sz="2800" dirty="0">
                <a:latin typeface="Calibri" charset="0"/>
                <a:cs typeface="Arial" charset="0"/>
              </a:rPr>
              <a:t>v  =  </a:t>
            </a:r>
            <a:r>
              <a:rPr lang="en-US" sz="2800" dirty="0" err="1">
                <a:latin typeface="Calibri" charset="0"/>
                <a:cs typeface="Arial" charset="0"/>
              </a:rPr>
              <a:t>v</a:t>
            </a:r>
            <a:r>
              <a:rPr lang="en-US" sz="2800" baseline="-25000" dirty="0" err="1">
                <a:latin typeface="Calibri" charset="0"/>
                <a:cs typeface="Arial" charset="0"/>
              </a:rPr>
              <a:t>o</a:t>
            </a:r>
            <a:r>
              <a:rPr lang="en-US" sz="2800" baseline="30000" dirty="0">
                <a:latin typeface="Calibri" charset="0"/>
                <a:cs typeface="Arial" charset="0"/>
              </a:rPr>
              <a:t> </a:t>
            </a:r>
            <a:r>
              <a:rPr lang="en-US" sz="2800" dirty="0">
                <a:latin typeface="Calibri" charset="0"/>
                <a:cs typeface="Arial" charset="0"/>
              </a:rPr>
              <a:t>+ a t      </a:t>
            </a:r>
            <a:r>
              <a:rPr lang="en-US" sz="2800" dirty="0" smtClean="0">
                <a:latin typeface="Calibri" charset="0"/>
                <a:cs typeface="Arial" charset="0"/>
              </a:rPr>
              <a:t>	    </a:t>
            </a:r>
            <a:r>
              <a:rPr lang="en-US" sz="2800" dirty="0">
                <a:latin typeface="Calibri" charset="0"/>
                <a:cs typeface="Arial" charset="0"/>
                <a:sym typeface="Wingdings" charset="0"/>
              </a:rPr>
              <a:t> </a:t>
            </a:r>
            <a:r>
              <a:rPr lang="en-US" sz="2800" dirty="0">
                <a:latin typeface="Calibri" charset="0"/>
                <a:cs typeface="Arial" charset="0"/>
              </a:rPr>
              <a:t> </a:t>
            </a:r>
            <a:r>
              <a:rPr lang="en-US" sz="2800" dirty="0" smtClean="0">
                <a:latin typeface="Calibri" charset="0"/>
                <a:cs typeface="Arial" charset="0"/>
              </a:rPr>
              <a:t>	 </a:t>
            </a:r>
            <a:r>
              <a:rPr lang="en-US" sz="2800" dirty="0">
                <a:latin typeface="Calibri" charset="0"/>
                <a:cs typeface="Arial" charset="0"/>
              </a:rPr>
              <a:t>	</a:t>
            </a:r>
            <a:r>
              <a:rPr lang="en-US" sz="2800" dirty="0" err="1">
                <a:latin typeface="Calibri" charset="0"/>
                <a:cs typeface="Arial" charset="0"/>
              </a:rPr>
              <a:t>ω</a:t>
            </a:r>
            <a:r>
              <a:rPr lang="en-US" sz="2800" dirty="0">
                <a:latin typeface="Calibri" charset="0"/>
                <a:cs typeface="Arial" charset="0"/>
              </a:rPr>
              <a:t> = ω</a:t>
            </a:r>
            <a:r>
              <a:rPr lang="en-US" sz="2800" baseline="-25000" dirty="0">
                <a:latin typeface="Calibri" charset="0"/>
                <a:cs typeface="Arial" charset="0"/>
              </a:rPr>
              <a:t>0 </a:t>
            </a:r>
            <a:r>
              <a:rPr lang="en-US" sz="2800" dirty="0">
                <a:latin typeface="Calibri" charset="0"/>
                <a:cs typeface="Arial" charset="0"/>
              </a:rPr>
              <a:t>+ α t</a:t>
            </a:r>
          </a:p>
          <a:p>
            <a:pPr eaLnBrk="1" hangingPunct="1"/>
            <a:endParaRPr lang="en-US" dirty="0">
              <a:latin typeface="Calibri" charset="0"/>
              <a:cs typeface="Arial" charset="0"/>
            </a:endParaRPr>
          </a:p>
          <a:p>
            <a:pPr eaLnBrk="1" hangingPunct="1"/>
            <a:r>
              <a:rPr lang="en-US" dirty="0">
                <a:latin typeface="Calibri" charset="0"/>
                <a:cs typeface="Arial" charset="0"/>
              </a:rPr>
              <a:t>		   </a:t>
            </a:r>
            <a:r>
              <a:rPr lang="en-US" sz="2800" dirty="0" smtClean="0">
                <a:latin typeface="Calibri" charset="0"/>
                <a:cs typeface="Arial" charset="0"/>
              </a:rPr>
              <a:t>v</a:t>
            </a:r>
            <a:r>
              <a:rPr lang="en-US" sz="2800" baseline="30000" dirty="0" smtClean="0">
                <a:latin typeface="Calibri" charset="0"/>
                <a:cs typeface="Arial" charset="0"/>
              </a:rPr>
              <a:t>2</a:t>
            </a:r>
            <a:r>
              <a:rPr lang="en-US" sz="2800" dirty="0" smtClean="0">
                <a:latin typeface="Calibri" charset="0"/>
                <a:cs typeface="Arial" charset="0"/>
              </a:rPr>
              <a:t>  </a:t>
            </a:r>
            <a:r>
              <a:rPr lang="en-US" sz="2800" dirty="0">
                <a:latin typeface="Calibri" charset="0"/>
                <a:cs typeface="Arial" charset="0"/>
              </a:rPr>
              <a:t>=  v</a:t>
            </a:r>
            <a:r>
              <a:rPr lang="en-US" sz="2800" baseline="-25000" dirty="0">
                <a:latin typeface="Calibri" charset="0"/>
                <a:cs typeface="Arial" charset="0"/>
              </a:rPr>
              <a:t>o</a:t>
            </a:r>
            <a:r>
              <a:rPr lang="en-US" sz="2800" baseline="30000" dirty="0">
                <a:latin typeface="Calibri" charset="0"/>
                <a:cs typeface="Arial" charset="0"/>
              </a:rPr>
              <a:t>2 </a:t>
            </a:r>
            <a:r>
              <a:rPr lang="en-US" sz="2800" dirty="0">
                <a:latin typeface="Calibri" charset="0"/>
                <a:cs typeface="Arial" charset="0"/>
              </a:rPr>
              <a:t>+ 2 a </a:t>
            </a:r>
            <a:r>
              <a:rPr lang="en-US" sz="2800" dirty="0" err="1">
                <a:latin typeface="Calibri" charset="0"/>
                <a:cs typeface="Arial" charset="0"/>
              </a:rPr>
              <a:t>Δx</a:t>
            </a:r>
            <a:r>
              <a:rPr lang="en-US" sz="2800" dirty="0">
                <a:latin typeface="Calibri" charset="0"/>
                <a:cs typeface="Arial" charset="0"/>
              </a:rPr>
              <a:t>      </a:t>
            </a:r>
            <a:r>
              <a:rPr lang="en-US" sz="2800" dirty="0" smtClean="0">
                <a:latin typeface="Calibri" charset="0"/>
                <a:cs typeface="Arial" charset="0"/>
                <a:sym typeface="Wingdings" charset="0"/>
              </a:rPr>
              <a:t>	</a:t>
            </a:r>
            <a:r>
              <a:rPr lang="en-US" sz="2800" dirty="0">
                <a:latin typeface="Calibri" charset="0"/>
                <a:cs typeface="Arial" charset="0"/>
              </a:rPr>
              <a:t>	ω</a:t>
            </a:r>
            <a:r>
              <a:rPr lang="en-US" sz="2800" baseline="30000" dirty="0">
                <a:latin typeface="Calibri" charset="0"/>
                <a:cs typeface="Arial" charset="0"/>
              </a:rPr>
              <a:t>2</a:t>
            </a:r>
            <a:r>
              <a:rPr lang="en-US" sz="2800" dirty="0">
                <a:latin typeface="Calibri" charset="0"/>
                <a:cs typeface="Arial" charset="0"/>
              </a:rPr>
              <a:t> = ω</a:t>
            </a:r>
            <a:r>
              <a:rPr lang="en-US" sz="2800" baseline="-25000" dirty="0">
                <a:latin typeface="Calibri" charset="0"/>
                <a:cs typeface="Arial" charset="0"/>
              </a:rPr>
              <a:t>o</a:t>
            </a:r>
            <a:r>
              <a:rPr lang="en-US" sz="2800" baseline="30000" dirty="0">
                <a:latin typeface="Calibri" charset="0"/>
                <a:cs typeface="Arial" charset="0"/>
              </a:rPr>
              <a:t>2 </a:t>
            </a:r>
            <a:r>
              <a:rPr lang="en-US" sz="2800" dirty="0">
                <a:latin typeface="Calibri" charset="0"/>
                <a:cs typeface="Arial" charset="0"/>
              </a:rPr>
              <a:t>+ 2 α </a:t>
            </a:r>
            <a:r>
              <a:rPr lang="en-US" sz="2800" dirty="0" err="1">
                <a:latin typeface="Calibri" charset="0"/>
                <a:cs typeface="Arial" charset="0"/>
              </a:rPr>
              <a:t>Δθ</a:t>
            </a:r>
            <a:endParaRPr lang="en-US" sz="2800" dirty="0">
              <a:latin typeface="Calibri" charset="0"/>
              <a:cs typeface="Arial" charset="0"/>
            </a:endParaRPr>
          </a:p>
        </p:txBody>
      </p:sp>
    </p:spTree>
    <p:extLst>
      <p:ext uri="{BB962C8B-B14F-4D97-AF65-F5344CB8AC3E}">
        <p14:creationId xmlns:p14="http://schemas.microsoft.com/office/powerpoint/2010/main" val="2201895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4"/>
          <p:cNvSpPr>
            <a:spLocks noGrp="1"/>
          </p:cNvSpPr>
          <p:nvPr>
            <p:ph type="title"/>
          </p:nvPr>
        </p:nvSpPr>
        <p:spPr/>
        <p:txBody>
          <a:bodyPr/>
          <a:lstStyle/>
          <a:p>
            <a:pPr eaLnBrk="1" hangingPunct="1"/>
            <a:r>
              <a:rPr lang="en-US">
                <a:latin typeface="Trebuchet MS" charset="0"/>
                <a:cs typeface="Arial" charset="0"/>
              </a:rPr>
              <a:t>Torque</a:t>
            </a:r>
          </a:p>
        </p:txBody>
      </p:sp>
      <p:sp>
        <p:nvSpPr>
          <p:cNvPr id="56322" name="Content Placeholder 5"/>
          <p:cNvSpPr>
            <a:spLocks noGrp="1"/>
          </p:cNvSpPr>
          <p:nvPr>
            <p:ph idx="1"/>
          </p:nvPr>
        </p:nvSpPr>
        <p:spPr/>
        <p:txBody>
          <a:bodyPr/>
          <a:lstStyle/>
          <a:p>
            <a:pPr eaLnBrk="1" hangingPunct="1"/>
            <a:endParaRPr lang="en-US">
              <a:latin typeface="Calibri" charset="0"/>
              <a:cs typeface="Arial" charset="0"/>
            </a:endParaRPr>
          </a:p>
          <a:p>
            <a:pPr eaLnBrk="1" hangingPunct="1"/>
            <a:endParaRPr lang="en-US">
              <a:latin typeface="Calibri" charset="0"/>
              <a:cs typeface="Arial" charset="0"/>
            </a:endParaRPr>
          </a:p>
          <a:p>
            <a:pPr eaLnBrk="1" hangingPunct="1"/>
            <a:r>
              <a:rPr lang="en-US">
                <a:latin typeface="Calibri" charset="0"/>
                <a:cs typeface="Arial" charset="0"/>
              </a:rPr>
              <a:t>Why the </a:t>
            </a:r>
            <a:r>
              <a:rPr lang="en-US" sz="2800">
                <a:latin typeface="Times New Roman" charset="0"/>
                <a:cs typeface="Arial" charset="0"/>
              </a:rPr>
              <a:t>sin(</a:t>
            </a:r>
            <a:r>
              <a:rPr lang="en-US" sz="2800" i="1">
                <a:latin typeface="Symbol" charset="0"/>
                <a:cs typeface="Arial" charset="0"/>
              </a:rPr>
              <a:t>q</a:t>
            </a:r>
            <a:r>
              <a:rPr lang="en-US" sz="2800" i="1">
                <a:latin typeface="Times New Roman" charset="0"/>
                <a:cs typeface="Arial" charset="0"/>
              </a:rPr>
              <a:t> </a:t>
            </a:r>
            <a:r>
              <a:rPr lang="en-US" sz="2800">
                <a:latin typeface="Times New Roman" charset="0"/>
                <a:cs typeface="Arial" charset="0"/>
              </a:rPr>
              <a:t>)</a:t>
            </a:r>
            <a:r>
              <a:rPr lang="en-US">
                <a:latin typeface="Calibri" charset="0"/>
                <a:cs typeface="Arial" charset="0"/>
              </a:rPr>
              <a:t>?  </a:t>
            </a:r>
          </a:p>
          <a:p>
            <a:pPr eaLnBrk="1" hangingPunct="1"/>
            <a:r>
              <a:rPr lang="en-US">
                <a:latin typeface="Calibri" charset="0"/>
                <a:cs typeface="Arial" charset="0"/>
              </a:rPr>
              <a:t>	</a:t>
            </a:r>
            <a:r>
              <a:rPr lang="en-US">
                <a:latin typeface="Calibri" charset="0"/>
                <a:cs typeface="Arial" charset="0"/>
                <a:sym typeface="Wingdings" charset="0"/>
              </a:rPr>
              <a:t> Component of the </a:t>
            </a:r>
            <a:r>
              <a:rPr lang="en-US">
                <a:latin typeface="Calibri" charset="0"/>
                <a:cs typeface="Arial" charset="0"/>
              </a:rPr>
              <a:t>force has to be perpendicular to lever arm.  </a:t>
            </a:r>
          </a:p>
          <a:p>
            <a:pPr eaLnBrk="1" hangingPunct="1"/>
            <a:endParaRPr lang="en-US">
              <a:latin typeface="Calibri" charset="0"/>
              <a:cs typeface="Arial" charset="0"/>
            </a:endParaRPr>
          </a:p>
          <a:p>
            <a:pPr eaLnBrk="1" hangingPunct="1"/>
            <a:r>
              <a:rPr lang="en-US">
                <a:latin typeface="Calibri" charset="0"/>
                <a:cs typeface="Arial" charset="0"/>
              </a:rPr>
              <a:t>Force perpendicular to lever arm: </a:t>
            </a:r>
          </a:p>
          <a:p>
            <a:pPr eaLnBrk="1" hangingPunct="1"/>
            <a:r>
              <a:rPr lang="en-US">
                <a:latin typeface="Calibri" charset="0"/>
                <a:cs typeface="Arial" charset="0"/>
              </a:rPr>
              <a:t>sin(90°) = sin(π/2) = 1</a:t>
            </a:r>
          </a:p>
          <a:p>
            <a:pPr eaLnBrk="1" hangingPunct="1"/>
            <a:r>
              <a:rPr lang="en-US" sz="2800" i="1">
                <a:latin typeface="Symbol" charset="0"/>
                <a:cs typeface="Arial" charset="0"/>
                <a:sym typeface="Wingdings" charset="0"/>
              </a:rPr>
              <a:t>--&gt;  	</a:t>
            </a:r>
            <a:r>
              <a:rPr lang="en-US" sz="2800" i="1">
                <a:latin typeface="Symbol" charset="0"/>
                <a:cs typeface="Arial" charset="0"/>
              </a:rPr>
              <a:t>t</a:t>
            </a:r>
            <a:r>
              <a:rPr lang="en-US" sz="2800" i="1">
                <a:latin typeface="Times New Roman" charset="0"/>
                <a:cs typeface="Arial" charset="0"/>
              </a:rPr>
              <a:t> = rF </a:t>
            </a:r>
            <a:endParaRPr lang="en-US">
              <a:latin typeface="Calibri" charset="0"/>
              <a:cs typeface="Arial" charset="0"/>
            </a:endParaRPr>
          </a:p>
          <a:p>
            <a:pPr eaLnBrk="1" hangingPunct="1"/>
            <a:r>
              <a:rPr lang="en-US">
                <a:latin typeface="Calibri" charset="0"/>
                <a:cs typeface="Arial" charset="0"/>
              </a:rPr>
              <a:t>  </a:t>
            </a:r>
          </a:p>
          <a:p>
            <a:pPr eaLnBrk="1" hangingPunct="1"/>
            <a:endParaRPr lang="en-US">
              <a:latin typeface="Calibri" charset="0"/>
              <a:cs typeface="Arial" charset="0"/>
            </a:endParaRPr>
          </a:p>
        </p:txBody>
      </p:sp>
      <p:sp>
        <p:nvSpPr>
          <p:cNvPr id="56324" name="Text Box 6"/>
          <p:cNvSpPr txBox="1">
            <a:spLocks noChangeArrowheads="1"/>
          </p:cNvSpPr>
          <p:nvPr/>
        </p:nvSpPr>
        <p:spPr bwMode="auto">
          <a:xfrm>
            <a:off x="3370263" y="869950"/>
            <a:ext cx="24050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200" i="1">
                <a:solidFill>
                  <a:schemeClr val="tx2"/>
                </a:solidFill>
                <a:effectLst/>
                <a:latin typeface="Symbol" charset="0"/>
              </a:rPr>
              <a:t>t</a:t>
            </a:r>
            <a:r>
              <a:rPr lang="en-US" sz="3200" i="1">
                <a:solidFill>
                  <a:schemeClr val="tx2"/>
                </a:solidFill>
                <a:effectLst/>
                <a:latin typeface="Times New Roman" charset="0"/>
              </a:rPr>
              <a:t> = rF </a:t>
            </a:r>
            <a:r>
              <a:rPr lang="en-US" sz="3200">
                <a:solidFill>
                  <a:schemeClr val="tx2"/>
                </a:solidFill>
                <a:effectLst/>
                <a:latin typeface="Times New Roman" charset="0"/>
              </a:rPr>
              <a:t>sin(</a:t>
            </a:r>
            <a:r>
              <a:rPr lang="en-US" sz="3200" i="1">
                <a:solidFill>
                  <a:schemeClr val="tx2"/>
                </a:solidFill>
                <a:effectLst/>
                <a:latin typeface="Symbol" charset="0"/>
              </a:rPr>
              <a:t>q</a:t>
            </a:r>
            <a:r>
              <a:rPr lang="en-US" sz="3200" i="1">
                <a:solidFill>
                  <a:schemeClr val="tx2"/>
                </a:solidFill>
                <a:effectLst/>
                <a:latin typeface="Times New Roman" charset="0"/>
              </a:rPr>
              <a:t> </a:t>
            </a:r>
            <a:r>
              <a:rPr lang="en-US" sz="3200">
                <a:solidFill>
                  <a:schemeClr val="tx2"/>
                </a:solidFill>
                <a:effectLst/>
                <a:latin typeface="Times New Roman" charset="0"/>
              </a:rPr>
              <a:t>)</a:t>
            </a:r>
          </a:p>
        </p:txBody>
      </p:sp>
      <p:grpSp>
        <p:nvGrpSpPr>
          <p:cNvPr id="56325" name="Group 30"/>
          <p:cNvGrpSpPr>
            <a:grpSpLocks/>
          </p:cNvGrpSpPr>
          <p:nvPr/>
        </p:nvGrpSpPr>
        <p:grpSpPr bwMode="auto">
          <a:xfrm>
            <a:off x="6172200" y="3505200"/>
            <a:ext cx="1905000" cy="2468563"/>
            <a:chOff x="2581275" y="3730669"/>
            <a:chExt cx="2092325" cy="3192240"/>
          </a:xfrm>
        </p:grpSpPr>
        <p:sp>
          <p:nvSpPr>
            <p:cNvPr id="10" name="Rectangle 30"/>
            <p:cNvSpPr>
              <a:spLocks noChangeArrowheads="1"/>
            </p:cNvSpPr>
            <p:nvPr/>
          </p:nvSpPr>
          <p:spPr bwMode="auto">
            <a:xfrm rot="19363198">
              <a:off x="3709387" y="3966752"/>
              <a:ext cx="90667" cy="2085733"/>
            </a:xfrm>
            <a:prstGeom prst="rect">
              <a:avLst/>
            </a:prstGeom>
            <a:solidFill>
              <a:srgbClr val="C00000"/>
            </a:solidFill>
            <a:ln w="9525" algn="ctr">
              <a:noFill/>
              <a:round/>
              <a:headEnd/>
              <a:tailEnd/>
            </a:ln>
          </p:spPr>
          <p:txBody>
            <a:bodyPr/>
            <a:lstStyle/>
            <a:p>
              <a:pPr>
                <a:defRPr/>
              </a:pPr>
              <a:endParaRPr lang="en-US">
                <a:ea typeface="+mn-ea"/>
                <a:cs typeface="+mn-cs"/>
              </a:endParaRPr>
            </a:p>
          </p:txBody>
        </p:sp>
        <p:sp>
          <p:nvSpPr>
            <p:cNvPr id="11" name="Oval 31"/>
            <p:cNvSpPr>
              <a:spLocks noChangeArrowheads="1"/>
            </p:cNvSpPr>
            <p:nvPr/>
          </p:nvSpPr>
          <p:spPr bwMode="auto">
            <a:xfrm>
              <a:off x="3025895" y="4075554"/>
              <a:ext cx="155180" cy="156019"/>
            </a:xfrm>
            <a:prstGeom prst="ellipse">
              <a:avLst/>
            </a:prstGeom>
            <a:solidFill>
              <a:srgbClr val="2D6F9E"/>
            </a:solidFill>
            <a:ln w="9525" algn="ctr">
              <a:solidFill>
                <a:srgbClr val="C00000"/>
              </a:solidFill>
              <a:round/>
              <a:headEnd/>
              <a:tailEnd/>
            </a:ln>
          </p:spPr>
          <p:txBody>
            <a:bodyPr/>
            <a:lstStyle/>
            <a:p>
              <a:pPr>
                <a:defRPr/>
              </a:pPr>
              <a:endParaRPr lang="en-US">
                <a:ea typeface="+mn-ea"/>
                <a:cs typeface="+mn-cs"/>
              </a:endParaRPr>
            </a:p>
          </p:txBody>
        </p:sp>
        <p:sp>
          <p:nvSpPr>
            <p:cNvPr id="56328" name="TextBox 35"/>
            <p:cNvSpPr txBox="1">
              <a:spLocks noChangeArrowheads="1"/>
            </p:cNvSpPr>
            <p:nvPr/>
          </p:nvSpPr>
          <p:spPr bwMode="auto">
            <a:xfrm>
              <a:off x="4398963" y="4494168"/>
              <a:ext cx="274637" cy="995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chemeClr val="tx2"/>
                  </a:solidFill>
                  <a:effectLst/>
                  <a:latin typeface="Times New Roman" charset="0"/>
                </a:rPr>
                <a:t>F</a:t>
              </a:r>
              <a:endParaRPr lang="en-US">
                <a:solidFill>
                  <a:schemeClr val="tx2"/>
                </a:solidFill>
                <a:effectLst/>
              </a:endParaRPr>
            </a:p>
          </p:txBody>
        </p:sp>
        <p:sp>
          <p:nvSpPr>
            <p:cNvPr id="56329" name="TextBox 36"/>
            <p:cNvSpPr txBox="1">
              <a:spLocks noChangeArrowheads="1"/>
            </p:cNvSpPr>
            <p:nvPr/>
          </p:nvSpPr>
          <p:spPr bwMode="auto">
            <a:xfrm>
              <a:off x="2581275" y="4541789"/>
              <a:ext cx="836613" cy="597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rgbClr val="339933"/>
                  </a:solidFill>
                  <a:effectLst/>
                  <a:latin typeface="Times New Roman" charset="0"/>
                </a:rPr>
                <a:t>L</a:t>
              </a:r>
              <a:r>
                <a:rPr lang="en-US" sz="2400">
                  <a:solidFill>
                    <a:srgbClr val="339933"/>
                  </a:solidFill>
                  <a:effectLst/>
                  <a:latin typeface="Times New Roman" charset="0"/>
                </a:rPr>
                <a:t>/2</a:t>
              </a:r>
              <a:endParaRPr lang="en-US">
                <a:solidFill>
                  <a:srgbClr val="339933"/>
                </a:solidFill>
                <a:effectLst/>
              </a:endParaRPr>
            </a:p>
          </p:txBody>
        </p:sp>
        <p:cxnSp>
          <p:nvCxnSpPr>
            <p:cNvPr id="56330" name="Straight Arrow Connector 38"/>
            <p:cNvCxnSpPr>
              <a:cxnSpLocks noChangeShapeType="1"/>
            </p:cNvCxnSpPr>
            <p:nvPr/>
          </p:nvCxnSpPr>
          <p:spPr bwMode="auto">
            <a:xfrm rot="16200000" flipH="1">
              <a:off x="2851944" y="4329950"/>
              <a:ext cx="906462" cy="685800"/>
            </a:xfrm>
            <a:prstGeom prst="straightConnector1">
              <a:avLst/>
            </a:prstGeom>
            <a:noFill/>
            <a:ln w="28575">
              <a:solidFill>
                <a:srgbClr val="339933"/>
              </a:solidFill>
              <a:prstDash val="sysDot"/>
              <a:round/>
              <a:headEnd type="triangle" w="med" len="med"/>
              <a:tailEnd type="triangle" w="med" len="med"/>
            </a:ln>
            <a:extLst>
              <a:ext uri="{909E8E84-426E-40dd-AFC4-6F175D3DCCD1}">
                <a14:hiddenFill xmlns:a14="http://schemas.microsoft.com/office/drawing/2010/main">
                  <a:noFill/>
                </a14:hiddenFill>
              </a:ext>
            </a:extLst>
          </p:spPr>
        </p:cxnSp>
        <p:sp>
          <p:nvSpPr>
            <p:cNvPr id="56331" name="TextBox 44"/>
            <p:cNvSpPr txBox="1">
              <a:spLocks noChangeArrowheads="1"/>
            </p:cNvSpPr>
            <p:nvPr/>
          </p:nvSpPr>
          <p:spPr bwMode="auto">
            <a:xfrm>
              <a:off x="3559175" y="4491081"/>
              <a:ext cx="526106" cy="7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a:solidFill>
                    <a:srgbClr val="2D6F9E"/>
                  </a:solidFill>
                  <a:effectLst/>
                  <a:latin typeface="Times New Roman" charset="0"/>
                  <a:cs typeface="Times New Roman" charset="0"/>
                </a:rPr>
                <a:t>90</a:t>
              </a:r>
              <a:r>
                <a:rPr lang="en-US" baseline="30000">
                  <a:solidFill>
                    <a:srgbClr val="2D6F9E"/>
                  </a:solidFill>
                  <a:effectLst/>
                  <a:latin typeface="Times New Roman" charset="0"/>
                  <a:cs typeface="Times New Roman" charset="0"/>
                </a:rPr>
                <a:t>o</a:t>
              </a:r>
            </a:p>
          </p:txBody>
        </p:sp>
        <p:cxnSp>
          <p:nvCxnSpPr>
            <p:cNvPr id="16" name="Straight Arrow Connector 15"/>
            <p:cNvCxnSpPr/>
            <p:nvPr/>
          </p:nvCxnSpPr>
          <p:spPr>
            <a:xfrm rot="10800000" flipV="1">
              <a:off x="3749490" y="4377329"/>
              <a:ext cx="838674" cy="634341"/>
            </a:xfrm>
            <a:prstGeom prst="straightConnector1">
              <a:avLst/>
            </a:prstGeom>
            <a:ln w="76200">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74"/>
            <p:cNvSpPr txBox="1">
              <a:spLocks noChangeArrowheads="1"/>
            </p:cNvSpPr>
            <p:nvPr/>
          </p:nvSpPr>
          <p:spPr bwMode="auto">
            <a:xfrm>
              <a:off x="2882919" y="5847196"/>
              <a:ext cx="993854" cy="1075713"/>
            </a:xfrm>
            <a:prstGeom prst="rect">
              <a:avLst/>
            </a:prstGeom>
            <a:noFill/>
            <a:ln w="9525">
              <a:noFill/>
              <a:miter lim="800000"/>
              <a:headEnd/>
              <a:tailEnd/>
            </a:ln>
          </p:spPr>
          <p:txBody>
            <a:bodyPr>
              <a:spAutoFit/>
            </a:bodyPr>
            <a:lstStyle/>
            <a:p>
              <a:pPr>
                <a:defRPr/>
              </a:pPr>
              <a:r>
                <a:rPr lang="en-US" sz="2400" dirty="0">
                  <a:solidFill>
                    <a:srgbClr val="C00000"/>
                  </a:solidFill>
                  <a:effectLst/>
                  <a:latin typeface="+mn-lt"/>
                  <a:ea typeface="+mn-ea"/>
                  <a:cs typeface="+mn-cs"/>
                </a:rPr>
                <a:t>Case 1</a:t>
              </a:r>
            </a:p>
          </p:txBody>
        </p:sp>
        <p:sp>
          <p:nvSpPr>
            <p:cNvPr id="18" name="TextBox 76"/>
            <p:cNvSpPr txBox="1">
              <a:spLocks noChangeArrowheads="1"/>
            </p:cNvSpPr>
            <p:nvPr/>
          </p:nvSpPr>
          <p:spPr bwMode="auto">
            <a:xfrm>
              <a:off x="2783533" y="3730669"/>
              <a:ext cx="575389" cy="915588"/>
            </a:xfrm>
            <a:prstGeom prst="rect">
              <a:avLst/>
            </a:prstGeom>
            <a:noFill/>
            <a:ln w="9525">
              <a:noFill/>
              <a:miter lim="800000"/>
              <a:headEnd/>
              <a:tailEnd/>
            </a:ln>
          </p:spPr>
          <p:txBody>
            <a:bodyPr>
              <a:spAutoFit/>
            </a:bodyPr>
            <a:lstStyle/>
            <a:p>
              <a:pPr>
                <a:defRPr/>
              </a:pPr>
              <a:r>
                <a:rPr lang="en-US" dirty="0">
                  <a:solidFill>
                    <a:schemeClr val="tx2"/>
                  </a:solidFill>
                  <a:effectLst/>
                  <a:latin typeface="+mn-lt"/>
                  <a:ea typeface="+mn-ea"/>
                  <a:cs typeface="+mn-cs"/>
                </a:rPr>
                <a:t>axis</a:t>
              </a:r>
            </a:p>
          </p:txBody>
        </p:sp>
      </p:grpSp>
    </p:spTree>
    <p:extLst>
      <p:ext uri="{BB962C8B-B14F-4D97-AF65-F5344CB8AC3E}">
        <p14:creationId xmlns:p14="http://schemas.microsoft.com/office/powerpoint/2010/main" val="3987957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4"/>
          <p:cNvSpPr>
            <a:spLocks noGrp="1"/>
          </p:cNvSpPr>
          <p:nvPr>
            <p:ph type="title"/>
          </p:nvPr>
        </p:nvSpPr>
        <p:spPr/>
        <p:txBody>
          <a:bodyPr/>
          <a:lstStyle/>
          <a:p>
            <a:pPr eaLnBrk="1" hangingPunct="1"/>
            <a:r>
              <a:rPr lang="en-US">
                <a:latin typeface="Trebuchet MS" charset="0"/>
                <a:cs typeface="Arial" charset="0"/>
              </a:rPr>
              <a:t>Torque</a:t>
            </a:r>
          </a:p>
        </p:txBody>
      </p:sp>
      <p:sp>
        <p:nvSpPr>
          <p:cNvPr id="57346" name="Content Placeholder 5"/>
          <p:cNvSpPr>
            <a:spLocks noGrp="1"/>
          </p:cNvSpPr>
          <p:nvPr>
            <p:ph idx="1"/>
          </p:nvPr>
        </p:nvSpPr>
        <p:spPr/>
        <p:txBody>
          <a:bodyPr/>
          <a:lstStyle/>
          <a:p>
            <a:pPr eaLnBrk="1" hangingPunct="1"/>
            <a:endParaRPr lang="en-US">
              <a:latin typeface="Calibri" charset="0"/>
              <a:cs typeface="Arial" charset="0"/>
            </a:endParaRPr>
          </a:p>
          <a:p>
            <a:pPr eaLnBrk="1" hangingPunct="1"/>
            <a:endParaRPr lang="en-US">
              <a:latin typeface="Calibri" charset="0"/>
              <a:cs typeface="Arial" charset="0"/>
            </a:endParaRPr>
          </a:p>
          <a:p>
            <a:pPr eaLnBrk="1" hangingPunct="1"/>
            <a:r>
              <a:rPr lang="en-US">
                <a:latin typeface="Calibri" charset="0"/>
                <a:cs typeface="Arial" charset="0"/>
              </a:rPr>
              <a:t>As you decrease θ, the </a:t>
            </a:r>
            <a:r>
              <a:rPr lang="en-US" sz="2800" i="1">
                <a:latin typeface="Symbol" charset="0"/>
                <a:cs typeface="Arial" charset="0"/>
              </a:rPr>
              <a:t>t</a:t>
            </a:r>
            <a:r>
              <a:rPr lang="en-US">
                <a:latin typeface="Calibri" charset="0"/>
                <a:cs typeface="Arial" charset="0"/>
              </a:rPr>
              <a:t> decreases…</a:t>
            </a:r>
          </a:p>
          <a:p>
            <a:pPr eaLnBrk="1" hangingPunct="1"/>
            <a:endParaRPr lang="en-US">
              <a:latin typeface="Calibri" charset="0"/>
              <a:cs typeface="Arial" charset="0"/>
            </a:endParaRPr>
          </a:p>
          <a:p>
            <a:pPr eaLnBrk="1" hangingPunct="1"/>
            <a:r>
              <a:rPr lang="en-US">
                <a:latin typeface="Calibri" charset="0"/>
                <a:cs typeface="Arial" charset="0"/>
              </a:rPr>
              <a:t>…until you are pushing in line with </a:t>
            </a:r>
          </a:p>
          <a:p>
            <a:pPr eaLnBrk="1" hangingPunct="1"/>
            <a:r>
              <a:rPr lang="en-US">
                <a:latin typeface="Calibri" charset="0"/>
                <a:cs typeface="Arial" charset="0"/>
              </a:rPr>
              <a:t>the lever arm: </a:t>
            </a:r>
          </a:p>
          <a:p>
            <a:pPr eaLnBrk="1" hangingPunct="1"/>
            <a:r>
              <a:rPr lang="en-US">
                <a:latin typeface="Calibri" charset="0"/>
                <a:cs typeface="Arial" charset="0"/>
              </a:rPr>
              <a:t>Sin(0°) = sin(0) = 0</a:t>
            </a:r>
          </a:p>
          <a:p>
            <a:pPr eaLnBrk="1" hangingPunct="1"/>
            <a:r>
              <a:rPr lang="en-US" sz="2800" i="1">
                <a:latin typeface="Symbol" charset="0"/>
                <a:cs typeface="Arial" charset="0"/>
                <a:sym typeface="Wingdings" charset="0"/>
              </a:rPr>
              <a:t>--&gt;  	</a:t>
            </a:r>
            <a:r>
              <a:rPr lang="en-US" sz="2800" i="1">
                <a:latin typeface="Symbol" charset="0"/>
                <a:cs typeface="Arial" charset="0"/>
              </a:rPr>
              <a:t>t</a:t>
            </a:r>
            <a:r>
              <a:rPr lang="en-US" sz="2800" i="1">
                <a:latin typeface="Times New Roman" charset="0"/>
                <a:cs typeface="Arial" charset="0"/>
              </a:rPr>
              <a:t> = 0</a:t>
            </a:r>
            <a:endParaRPr lang="en-US">
              <a:latin typeface="Calibri" charset="0"/>
              <a:cs typeface="Arial" charset="0"/>
            </a:endParaRPr>
          </a:p>
          <a:p>
            <a:pPr eaLnBrk="1" hangingPunct="1"/>
            <a:r>
              <a:rPr lang="en-US">
                <a:latin typeface="Calibri" charset="0"/>
                <a:cs typeface="Arial" charset="0"/>
              </a:rPr>
              <a:t>  </a:t>
            </a:r>
          </a:p>
          <a:p>
            <a:pPr eaLnBrk="1" hangingPunct="1"/>
            <a:endParaRPr lang="en-US">
              <a:latin typeface="Calibri" charset="0"/>
              <a:cs typeface="Arial" charset="0"/>
            </a:endParaRPr>
          </a:p>
        </p:txBody>
      </p:sp>
      <p:sp>
        <p:nvSpPr>
          <p:cNvPr id="57348" name="Text Box 6"/>
          <p:cNvSpPr txBox="1">
            <a:spLocks noChangeArrowheads="1"/>
          </p:cNvSpPr>
          <p:nvPr/>
        </p:nvSpPr>
        <p:spPr bwMode="auto">
          <a:xfrm>
            <a:off x="3370263" y="869950"/>
            <a:ext cx="24050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200" i="1">
                <a:solidFill>
                  <a:schemeClr val="tx2"/>
                </a:solidFill>
                <a:effectLst/>
                <a:latin typeface="Symbol" charset="0"/>
              </a:rPr>
              <a:t>t</a:t>
            </a:r>
            <a:r>
              <a:rPr lang="en-US" sz="3200" i="1">
                <a:solidFill>
                  <a:schemeClr val="tx2"/>
                </a:solidFill>
                <a:effectLst/>
                <a:latin typeface="Times New Roman" charset="0"/>
              </a:rPr>
              <a:t> = rF </a:t>
            </a:r>
            <a:r>
              <a:rPr lang="en-US" sz="3200">
                <a:solidFill>
                  <a:schemeClr val="tx2"/>
                </a:solidFill>
                <a:effectLst/>
                <a:latin typeface="Times New Roman" charset="0"/>
              </a:rPr>
              <a:t>sin(</a:t>
            </a:r>
            <a:r>
              <a:rPr lang="en-US" sz="3200" i="1">
                <a:solidFill>
                  <a:schemeClr val="tx2"/>
                </a:solidFill>
                <a:effectLst/>
                <a:latin typeface="Symbol" charset="0"/>
              </a:rPr>
              <a:t>q</a:t>
            </a:r>
            <a:r>
              <a:rPr lang="en-US" sz="3200" i="1">
                <a:solidFill>
                  <a:schemeClr val="tx2"/>
                </a:solidFill>
                <a:effectLst/>
                <a:latin typeface="Times New Roman" charset="0"/>
              </a:rPr>
              <a:t> </a:t>
            </a:r>
            <a:r>
              <a:rPr lang="en-US" sz="3200">
                <a:solidFill>
                  <a:schemeClr val="tx2"/>
                </a:solidFill>
                <a:effectLst/>
                <a:latin typeface="Times New Roman" charset="0"/>
              </a:rPr>
              <a:t>)</a:t>
            </a:r>
          </a:p>
        </p:txBody>
      </p:sp>
      <p:grpSp>
        <p:nvGrpSpPr>
          <p:cNvPr id="57349" name="Group 30"/>
          <p:cNvGrpSpPr>
            <a:grpSpLocks/>
          </p:cNvGrpSpPr>
          <p:nvPr/>
        </p:nvGrpSpPr>
        <p:grpSpPr bwMode="auto">
          <a:xfrm>
            <a:off x="6172200" y="3505200"/>
            <a:ext cx="1179513" cy="2468563"/>
            <a:chOff x="2581275" y="3730669"/>
            <a:chExt cx="1295400" cy="3192240"/>
          </a:xfrm>
        </p:grpSpPr>
        <p:sp>
          <p:nvSpPr>
            <p:cNvPr id="10" name="Rectangle 30"/>
            <p:cNvSpPr>
              <a:spLocks noChangeArrowheads="1"/>
            </p:cNvSpPr>
            <p:nvPr/>
          </p:nvSpPr>
          <p:spPr bwMode="auto">
            <a:xfrm rot="19363198">
              <a:off x="3709302" y="3966752"/>
              <a:ext cx="90661" cy="2085733"/>
            </a:xfrm>
            <a:prstGeom prst="rect">
              <a:avLst/>
            </a:prstGeom>
            <a:solidFill>
              <a:srgbClr val="C00000"/>
            </a:solidFill>
            <a:ln w="9525" algn="ctr">
              <a:noFill/>
              <a:round/>
              <a:headEnd/>
              <a:tailEnd/>
            </a:ln>
          </p:spPr>
          <p:txBody>
            <a:bodyPr/>
            <a:lstStyle/>
            <a:p>
              <a:pPr>
                <a:defRPr/>
              </a:pPr>
              <a:endParaRPr lang="en-US">
                <a:ea typeface="+mn-ea"/>
                <a:cs typeface="+mn-cs"/>
              </a:endParaRPr>
            </a:p>
          </p:txBody>
        </p:sp>
        <p:sp>
          <p:nvSpPr>
            <p:cNvPr id="11" name="Oval 31"/>
            <p:cNvSpPr>
              <a:spLocks noChangeArrowheads="1"/>
            </p:cNvSpPr>
            <p:nvPr/>
          </p:nvSpPr>
          <p:spPr bwMode="auto">
            <a:xfrm>
              <a:off x="3025861" y="4075554"/>
              <a:ext cx="155168" cy="156019"/>
            </a:xfrm>
            <a:prstGeom prst="ellipse">
              <a:avLst/>
            </a:prstGeom>
            <a:solidFill>
              <a:srgbClr val="2D6F9E"/>
            </a:solidFill>
            <a:ln w="9525" algn="ctr">
              <a:solidFill>
                <a:srgbClr val="C00000"/>
              </a:solidFill>
              <a:round/>
              <a:headEnd/>
              <a:tailEnd/>
            </a:ln>
          </p:spPr>
          <p:txBody>
            <a:bodyPr/>
            <a:lstStyle/>
            <a:p>
              <a:pPr>
                <a:defRPr/>
              </a:pPr>
              <a:endParaRPr lang="en-US">
                <a:ea typeface="+mn-ea"/>
                <a:cs typeface="+mn-cs"/>
              </a:endParaRPr>
            </a:p>
          </p:txBody>
        </p:sp>
        <p:sp>
          <p:nvSpPr>
            <p:cNvPr id="57361" name="TextBox 35"/>
            <p:cNvSpPr txBox="1">
              <a:spLocks noChangeArrowheads="1"/>
            </p:cNvSpPr>
            <p:nvPr/>
          </p:nvSpPr>
          <p:spPr bwMode="auto">
            <a:xfrm>
              <a:off x="3585591" y="3829222"/>
              <a:ext cx="274637" cy="995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chemeClr val="tx2"/>
                  </a:solidFill>
                  <a:effectLst/>
                  <a:latin typeface="Times New Roman" charset="0"/>
                </a:rPr>
                <a:t>F</a:t>
              </a:r>
              <a:endParaRPr lang="en-US">
                <a:solidFill>
                  <a:schemeClr val="tx2"/>
                </a:solidFill>
                <a:effectLst/>
              </a:endParaRPr>
            </a:p>
          </p:txBody>
        </p:sp>
        <p:sp>
          <p:nvSpPr>
            <p:cNvPr id="57362" name="TextBox 36"/>
            <p:cNvSpPr txBox="1">
              <a:spLocks noChangeArrowheads="1"/>
            </p:cNvSpPr>
            <p:nvPr/>
          </p:nvSpPr>
          <p:spPr bwMode="auto">
            <a:xfrm>
              <a:off x="2581275" y="4541789"/>
              <a:ext cx="836613" cy="597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rgbClr val="339933"/>
                  </a:solidFill>
                  <a:effectLst/>
                  <a:latin typeface="Times New Roman" charset="0"/>
                </a:rPr>
                <a:t>L</a:t>
              </a:r>
              <a:r>
                <a:rPr lang="en-US" sz="2400">
                  <a:solidFill>
                    <a:srgbClr val="339933"/>
                  </a:solidFill>
                  <a:effectLst/>
                  <a:latin typeface="Times New Roman" charset="0"/>
                </a:rPr>
                <a:t>/2</a:t>
              </a:r>
              <a:endParaRPr lang="en-US">
                <a:solidFill>
                  <a:srgbClr val="339933"/>
                </a:solidFill>
                <a:effectLst/>
              </a:endParaRPr>
            </a:p>
          </p:txBody>
        </p:sp>
        <p:cxnSp>
          <p:nvCxnSpPr>
            <p:cNvPr id="57363" name="Straight Arrow Connector 38"/>
            <p:cNvCxnSpPr>
              <a:cxnSpLocks noChangeShapeType="1"/>
            </p:cNvCxnSpPr>
            <p:nvPr/>
          </p:nvCxnSpPr>
          <p:spPr bwMode="auto">
            <a:xfrm rot="16200000" flipH="1">
              <a:off x="2851944" y="4329950"/>
              <a:ext cx="906462" cy="685800"/>
            </a:xfrm>
            <a:prstGeom prst="straightConnector1">
              <a:avLst/>
            </a:prstGeom>
            <a:noFill/>
            <a:ln w="28575">
              <a:solidFill>
                <a:srgbClr val="339933"/>
              </a:solidFill>
              <a:prstDash val="sysDot"/>
              <a:round/>
              <a:headEnd type="triangle" w="med" len="med"/>
              <a:tailEnd type="triangle" w="med" len="med"/>
            </a:ln>
            <a:extLst>
              <a:ext uri="{909E8E84-426E-40dd-AFC4-6F175D3DCCD1}">
                <a14:hiddenFill xmlns:a14="http://schemas.microsoft.com/office/drawing/2010/main">
                  <a:noFill/>
                </a14:hiddenFill>
              </a:ext>
            </a:extLst>
          </p:spPr>
        </p:cxnSp>
        <p:cxnSp>
          <p:nvCxnSpPr>
            <p:cNvPr id="16" name="Straight Arrow Connector 15"/>
            <p:cNvCxnSpPr>
              <a:stCxn id="10" idx="0"/>
            </p:cNvCxnSpPr>
            <p:nvPr/>
          </p:nvCxnSpPr>
          <p:spPr>
            <a:xfrm rot="16200000" flipH="1">
              <a:off x="3068683" y="4330954"/>
              <a:ext cx="831419" cy="530015"/>
            </a:xfrm>
            <a:prstGeom prst="straightConnector1">
              <a:avLst/>
            </a:prstGeom>
            <a:ln w="76200">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74"/>
            <p:cNvSpPr txBox="1">
              <a:spLocks noChangeArrowheads="1"/>
            </p:cNvSpPr>
            <p:nvPr/>
          </p:nvSpPr>
          <p:spPr bwMode="auto">
            <a:xfrm>
              <a:off x="2882896" y="5847196"/>
              <a:ext cx="993779" cy="1075713"/>
            </a:xfrm>
            <a:prstGeom prst="rect">
              <a:avLst/>
            </a:prstGeom>
            <a:noFill/>
            <a:ln w="9525">
              <a:noFill/>
              <a:miter lim="800000"/>
              <a:headEnd/>
              <a:tailEnd/>
            </a:ln>
          </p:spPr>
          <p:txBody>
            <a:bodyPr>
              <a:spAutoFit/>
            </a:bodyPr>
            <a:lstStyle/>
            <a:p>
              <a:pPr>
                <a:defRPr/>
              </a:pPr>
              <a:r>
                <a:rPr lang="en-US" sz="2400" dirty="0">
                  <a:solidFill>
                    <a:srgbClr val="C00000"/>
                  </a:solidFill>
                  <a:effectLst/>
                  <a:latin typeface="+mn-lt"/>
                  <a:ea typeface="+mn-ea"/>
                  <a:cs typeface="+mn-cs"/>
                </a:rPr>
                <a:t>Case 1</a:t>
              </a:r>
            </a:p>
          </p:txBody>
        </p:sp>
        <p:sp>
          <p:nvSpPr>
            <p:cNvPr id="18" name="TextBox 76"/>
            <p:cNvSpPr txBox="1">
              <a:spLocks noChangeArrowheads="1"/>
            </p:cNvSpPr>
            <p:nvPr/>
          </p:nvSpPr>
          <p:spPr bwMode="auto">
            <a:xfrm>
              <a:off x="2783518" y="3730669"/>
              <a:ext cx="575346" cy="915588"/>
            </a:xfrm>
            <a:prstGeom prst="rect">
              <a:avLst/>
            </a:prstGeom>
            <a:noFill/>
            <a:ln w="9525">
              <a:noFill/>
              <a:miter lim="800000"/>
              <a:headEnd/>
              <a:tailEnd/>
            </a:ln>
          </p:spPr>
          <p:txBody>
            <a:bodyPr>
              <a:spAutoFit/>
            </a:bodyPr>
            <a:lstStyle/>
            <a:p>
              <a:pPr>
                <a:defRPr/>
              </a:pPr>
              <a:r>
                <a:rPr lang="en-US" dirty="0">
                  <a:solidFill>
                    <a:schemeClr val="tx2"/>
                  </a:solidFill>
                  <a:effectLst/>
                  <a:latin typeface="+mn-lt"/>
                  <a:ea typeface="+mn-ea"/>
                  <a:cs typeface="+mn-cs"/>
                </a:rPr>
                <a:t>axis</a:t>
              </a:r>
            </a:p>
          </p:txBody>
        </p:sp>
      </p:grpSp>
      <p:grpSp>
        <p:nvGrpSpPr>
          <p:cNvPr id="57350" name="Group 30"/>
          <p:cNvGrpSpPr>
            <a:grpSpLocks/>
          </p:cNvGrpSpPr>
          <p:nvPr/>
        </p:nvGrpSpPr>
        <p:grpSpPr bwMode="auto">
          <a:xfrm>
            <a:off x="6324600" y="1143000"/>
            <a:ext cx="1905000" cy="2468563"/>
            <a:chOff x="2581275" y="3730669"/>
            <a:chExt cx="2092325" cy="3192240"/>
          </a:xfrm>
        </p:grpSpPr>
        <p:sp>
          <p:nvSpPr>
            <p:cNvPr id="20" name="Rectangle 30"/>
            <p:cNvSpPr>
              <a:spLocks noChangeArrowheads="1"/>
            </p:cNvSpPr>
            <p:nvPr/>
          </p:nvSpPr>
          <p:spPr bwMode="auto">
            <a:xfrm rot="19363198">
              <a:off x="3709387" y="3966752"/>
              <a:ext cx="90667" cy="2085733"/>
            </a:xfrm>
            <a:prstGeom prst="rect">
              <a:avLst/>
            </a:prstGeom>
            <a:solidFill>
              <a:srgbClr val="C00000"/>
            </a:solidFill>
            <a:ln w="9525" algn="ctr">
              <a:noFill/>
              <a:round/>
              <a:headEnd/>
              <a:tailEnd/>
            </a:ln>
          </p:spPr>
          <p:txBody>
            <a:bodyPr/>
            <a:lstStyle/>
            <a:p>
              <a:pPr>
                <a:defRPr/>
              </a:pPr>
              <a:endParaRPr lang="en-US">
                <a:ea typeface="+mn-ea"/>
                <a:cs typeface="+mn-cs"/>
              </a:endParaRPr>
            </a:p>
          </p:txBody>
        </p:sp>
        <p:sp>
          <p:nvSpPr>
            <p:cNvPr id="21" name="Oval 31"/>
            <p:cNvSpPr>
              <a:spLocks noChangeArrowheads="1"/>
            </p:cNvSpPr>
            <p:nvPr/>
          </p:nvSpPr>
          <p:spPr bwMode="auto">
            <a:xfrm>
              <a:off x="3025895" y="4075554"/>
              <a:ext cx="155180" cy="156019"/>
            </a:xfrm>
            <a:prstGeom prst="ellipse">
              <a:avLst/>
            </a:prstGeom>
            <a:solidFill>
              <a:srgbClr val="2D6F9E"/>
            </a:solidFill>
            <a:ln w="9525" algn="ctr">
              <a:solidFill>
                <a:srgbClr val="C00000"/>
              </a:solidFill>
              <a:round/>
              <a:headEnd/>
              <a:tailEnd/>
            </a:ln>
          </p:spPr>
          <p:txBody>
            <a:bodyPr/>
            <a:lstStyle/>
            <a:p>
              <a:pPr>
                <a:defRPr/>
              </a:pPr>
              <a:endParaRPr lang="en-US">
                <a:ea typeface="+mn-ea"/>
                <a:cs typeface="+mn-cs"/>
              </a:endParaRPr>
            </a:p>
          </p:txBody>
        </p:sp>
        <p:sp>
          <p:nvSpPr>
            <p:cNvPr id="57353" name="TextBox 35"/>
            <p:cNvSpPr txBox="1">
              <a:spLocks noChangeArrowheads="1"/>
            </p:cNvSpPr>
            <p:nvPr/>
          </p:nvSpPr>
          <p:spPr bwMode="auto">
            <a:xfrm>
              <a:off x="4398963" y="4494168"/>
              <a:ext cx="274637" cy="995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chemeClr val="tx2"/>
                  </a:solidFill>
                  <a:effectLst/>
                  <a:latin typeface="Times New Roman" charset="0"/>
                </a:rPr>
                <a:t>F</a:t>
              </a:r>
              <a:endParaRPr lang="en-US">
                <a:solidFill>
                  <a:schemeClr val="tx2"/>
                </a:solidFill>
                <a:effectLst/>
              </a:endParaRPr>
            </a:p>
          </p:txBody>
        </p:sp>
        <p:sp>
          <p:nvSpPr>
            <p:cNvPr id="57354" name="TextBox 36"/>
            <p:cNvSpPr txBox="1">
              <a:spLocks noChangeArrowheads="1"/>
            </p:cNvSpPr>
            <p:nvPr/>
          </p:nvSpPr>
          <p:spPr bwMode="auto">
            <a:xfrm>
              <a:off x="2581275" y="4541789"/>
              <a:ext cx="836613" cy="597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pPr algn="ctr"/>
              <a:r>
                <a:rPr lang="en-US" sz="2400" i="1">
                  <a:solidFill>
                    <a:srgbClr val="339933"/>
                  </a:solidFill>
                  <a:effectLst/>
                  <a:latin typeface="Times New Roman" charset="0"/>
                </a:rPr>
                <a:t>L</a:t>
              </a:r>
              <a:r>
                <a:rPr lang="en-US" sz="2400">
                  <a:solidFill>
                    <a:srgbClr val="339933"/>
                  </a:solidFill>
                  <a:effectLst/>
                  <a:latin typeface="Times New Roman" charset="0"/>
                </a:rPr>
                <a:t>/2</a:t>
              </a:r>
              <a:endParaRPr lang="en-US">
                <a:solidFill>
                  <a:srgbClr val="339933"/>
                </a:solidFill>
                <a:effectLst/>
              </a:endParaRPr>
            </a:p>
          </p:txBody>
        </p:sp>
        <p:cxnSp>
          <p:nvCxnSpPr>
            <p:cNvPr id="57355" name="Straight Arrow Connector 38"/>
            <p:cNvCxnSpPr>
              <a:cxnSpLocks noChangeShapeType="1"/>
            </p:cNvCxnSpPr>
            <p:nvPr/>
          </p:nvCxnSpPr>
          <p:spPr bwMode="auto">
            <a:xfrm rot="16200000" flipH="1">
              <a:off x="2851944" y="4329950"/>
              <a:ext cx="906462" cy="685800"/>
            </a:xfrm>
            <a:prstGeom prst="straightConnector1">
              <a:avLst/>
            </a:prstGeom>
            <a:noFill/>
            <a:ln w="28575">
              <a:solidFill>
                <a:srgbClr val="339933"/>
              </a:solidFill>
              <a:prstDash val="sysDot"/>
              <a:round/>
              <a:headEnd type="triangle" w="med" len="med"/>
              <a:tailEnd type="triangle" w="med" len="med"/>
            </a:ln>
            <a:extLst>
              <a:ext uri="{909E8E84-426E-40dd-AFC4-6F175D3DCCD1}">
                <a14:hiddenFill xmlns:a14="http://schemas.microsoft.com/office/drawing/2010/main">
                  <a:noFill/>
                </a14:hiddenFill>
              </a:ext>
            </a:extLst>
          </p:spPr>
        </p:cxnSp>
        <p:cxnSp>
          <p:nvCxnSpPr>
            <p:cNvPr id="26" name="Straight Arrow Connector 25"/>
            <p:cNvCxnSpPr/>
            <p:nvPr/>
          </p:nvCxnSpPr>
          <p:spPr>
            <a:xfrm rot="5400000">
              <a:off x="3327388" y="4251309"/>
              <a:ext cx="1182463" cy="338259"/>
            </a:xfrm>
            <a:prstGeom prst="straightConnector1">
              <a:avLst/>
            </a:prstGeom>
            <a:ln w="76200">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74"/>
            <p:cNvSpPr txBox="1">
              <a:spLocks noChangeArrowheads="1"/>
            </p:cNvSpPr>
            <p:nvPr/>
          </p:nvSpPr>
          <p:spPr bwMode="auto">
            <a:xfrm>
              <a:off x="2882919" y="5847196"/>
              <a:ext cx="993854" cy="1075713"/>
            </a:xfrm>
            <a:prstGeom prst="rect">
              <a:avLst/>
            </a:prstGeom>
            <a:noFill/>
            <a:ln w="9525">
              <a:noFill/>
              <a:miter lim="800000"/>
              <a:headEnd/>
              <a:tailEnd/>
            </a:ln>
          </p:spPr>
          <p:txBody>
            <a:bodyPr>
              <a:spAutoFit/>
            </a:bodyPr>
            <a:lstStyle/>
            <a:p>
              <a:pPr>
                <a:defRPr/>
              </a:pPr>
              <a:r>
                <a:rPr lang="en-US" sz="2400" dirty="0">
                  <a:solidFill>
                    <a:srgbClr val="C00000"/>
                  </a:solidFill>
                  <a:effectLst/>
                  <a:latin typeface="+mn-lt"/>
                  <a:ea typeface="+mn-ea"/>
                  <a:cs typeface="+mn-cs"/>
                </a:rPr>
                <a:t>Case 1</a:t>
              </a:r>
            </a:p>
          </p:txBody>
        </p:sp>
        <p:sp>
          <p:nvSpPr>
            <p:cNvPr id="28" name="TextBox 76"/>
            <p:cNvSpPr txBox="1">
              <a:spLocks noChangeArrowheads="1"/>
            </p:cNvSpPr>
            <p:nvPr/>
          </p:nvSpPr>
          <p:spPr bwMode="auto">
            <a:xfrm>
              <a:off x="2783533" y="3730669"/>
              <a:ext cx="575389" cy="915588"/>
            </a:xfrm>
            <a:prstGeom prst="rect">
              <a:avLst/>
            </a:prstGeom>
            <a:noFill/>
            <a:ln w="9525">
              <a:noFill/>
              <a:miter lim="800000"/>
              <a:headEnd/>
              <a:tailEnd/>
            </a:ln>
          </p:spPr>
          <p:txBody>
            <a:bodyPr>
              <a:spAutoFit/>
            </a:bodyPr>
            <a:lstStyle/>
            <a:p>
              <a:pPr>
                <a:defRPr/>
              </a:pPr>
              <a:r>
                <a:rPr lang="en-US" dirty="0">
                  <a:solidFill>
                    <a:schemeClr val="tx2"/>
                  </a:solidFill>
                  <a:effectLst/>
                  <a:latin typeface="+mn-lt"/>
                  <a:ea typeface="+mn-ea"/>
                  <a:cs typeface="+mn-cs"/>
                </a:rPr>
                <a:t>axis</a:t>
              </a:r>
            </a:p>
          </p:txBody>
        </p:sp>
      </p:grpSp>
    </p:spTree>
    <p:extLst>
      <p:ext uri="{BB962C8B-B14F-4D97-AF65-F5344CB8AC3E}">
        <p14:creationId xmlns:p14="http://schemas.microsoft.com/office/powerpoint/2010/main" val="1679478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idx="4294967295"/>
          </p:nvPr>
        </p:nvSpPr>
        <p:spPr>
          <a:xfrm>
            <a:off x="155575" y="0"/>
            <a:ext cx="8839200" cy="588963"/>
          </a:xfrm>
          <a:prstGeom prst="rect">
            <a:avLst/>
          </a:prstGeom>
        </p:spPr>
        <p:txBody>
          <a:bodyPr/>
          <a:lstStyle/>
          <a:p>
            <a:pPr eaLnBrk="1" hangingPunct="1"/>
            <a:r>
              <a:rPr lang="en-US">
                <a:latin typeface="Trebuchet MS" charset="0"/>
                <a:cs typeface="Arial" charset="0"/>
              </a:rPr>
              <a:t>Torque</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1563688"/>
            <a:ext cx="818197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7" name="Text Box 6"/>
          <p:cNvSpPr txBox="1">
            <a:spLocks noChangeArrowheads="1"/>
          </p:cNvSpPr>
          <p:nvPr/>
        </p:nvSpPr>
        <p:spPr bwMode="auto">
          <a:xfrm>
            <a:off x="3370263" y="869950"/>
            <a:ext cx="24050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200" i="1" dirty="0">
                <a:solidFill>
                  <a:schemeClr val="tx2"/>
                </a:solidFill>
                <a:effectLst/>
                <a:latin typeface="Symbol" charset="0"/>
              </a:rPr>
              <a:t>t</a:t>
            </a:r>
            <a:r>
              <a:rPr lang="en-US" sz="3200" i="1" dirty="0">
                <a:solidFill>
                  <a:schemeClr val="tx2"/>
                </a:solidFill>
                <a:effectLst/>
                <a:latin typeface="Times New Roman" charset="0"/>
              </a:rPr>
              <a:t> = </a:t>
            </a:r>
            <a:r>
              <a:rPr lang="en-US" sz="3200" i="1" dirty="0" err="1">
                <a:solidFill>
                  <a:schemeClr val="tx2"/>
                </a:solidFill>
                <a:effectLst/>
                <a:latin typeface="Times New Roman" charset="0"/>
              </a:rPr>
              <a:t>rF</a:t>
            </a:r>
            <a:r>
              <a:rPr lang="en-US" sz="3200" i="1" dirty="0">
                <a:solidFill>
                  <a:schemeClr val="tx2"/>
                </a:solidFill>
                <a:effectLst/>
                <a:latin typeface="Times New Roman" charset="0"/>
              </a:rPr>
              <a:t> </a:t>
            </a:r>
            <a:r>
              <a:rPr lang="en-US" sz="3200" dirty="0">
                <a:solidFill>
                  <a:schemeClr val="tx2"/>
                </a:solidFill>
                <a:effectLst/>
                <a:latin typeface="Times New Roman" charset="0"/>
              </a:rPr>
              <a:t>sin(</a:t>
            </a:r>
            <a:r>
              <a:rPr lang="en-US" sz="3200" i="1" dirty="0">
                <a:solidFill>
                  <a:schemeClr val="tx2"/>
                </a:solidFill>
                <a:effectLst/>
                <a:latin typeface="Symbol" charset="0"/>
              </a:rPr>
              <a:t>q</a:t>
            </a:r>
            <a:r>
              <a:rPr lang="en-US" sz="3200" i="1" dirty="0">
                <a:solidFill>
                  <a:schemeClr val="tx2"/>
                </a:solidFill>
                <a:effectLst/>
                <a:latin typeface="Times New Roman" charset="0"/>
              </a:rPr>
              <a:t> </a:t>
            </a:r>
            <a:r>
              <a:rPr lang="en-US" sz="3200" dirty="0">
                <a:solidFill>
                  <a:schemeClr val="tx2"/>
                </a:solidFill>
                <a:effectLst/>
                <a:latin typeface="Times New Roman" charset="0"/>
              </a:rPr>
              <a:t>)</a:t>
            </a:r>
          </a:p>
        </p:txBody>
      </p:sp>
    </p:spTree>
    <p:extLst>
      <p:ext uri="{BB962C8B-B14F-4D97-AF65-F5344CB8AC3E}">
        <p14:creationId xmlns:p14="http://schemas.microsoft.com/office/powerpoint/2010/main" val="3808581974"/>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LDNUMANSWERS" val="4"/>
  <p:tag name="TEXTLENGTH" val="44"/>
  <p:tag name="FONTSIZE" val="24"/>
  <p:tag name="BULLETTYPE" val="ppBulletArabicPeriod"/>
  <p:tag name="ANSWERTEXT" val="&gt; L&#10;&lt; L&#10;= L&#10;Not enough info. to determine"/>
</p:tagLst>
</file>

<file path=ppt/tags/tag2.xml><?xml version="1.0" encoding="utf-8"?>
<p:tagLst xmlns:a="http://schemas.openxmlformats.org/drawingml/2006/main" xmlns:r="http://schemas.openxmlformats.org/officeDocument/2006/relationships" xmlns:p="http://schemas.openxmlformats.org/presentationml/2006/main">
  <p:tag name="OLDNUMANSWERS" val="4"/>
  <p:tag name="TEXTLENGTH" val="44"/>
  <p:tag name="FONTSIZE" val="24"/>
  <p:tag name="BULLETTYPE" val="ppBulletArabicPeriod"/>
  <p:tag name="ANSWERTEXT" val="&gt; L&#10;&lt; L&#10;= L&#10;Not enough info. to determin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cmpd="sng">
          <a:solidFill>
            <a:srgbClr val="00CC99"/>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arrow"/>
          <a:tailEnd type="arrow"/>
        </a:ln>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32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8863</TotalTime>
  <Words>1381</Words>
  <Application>Microsoft Macintosh PowerPoint</Application>
  <PresentationFormat>On-screen Show (4:3)</PresentationFormat>
  <Paragraphs>316</Paragraphs>
  <Slides>36</Slides>
  <Notes>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Office Theme</vt:lpstr>
      <vt:lpstr>Equation</vt:lpstr>
      <vt:lpstr>Classical Mechanics  Lecture 14</vt:lpstr>
      <vt:lpstr>Things you asked about:</vt:lpstr>
      <vt:lpstr>Analogous to kinematics</vt:lpstr>
      <vt:lpstr>Analogous to kinematics</vt:lpstr>
      <vt:lpstr>Analogous to kinematics</vt:lpstr>
      <vt:lpstr>Analogous to kinematics</vt:lpstr>
      <vt:lpstr>Torque</vt:lpstr>
      <vt:lpstr>Torque</vt:lpstr>
      <vt:lpstr>Torque</vt:lpstr>
      <vt:lpstr>CheckPoint 1</vt:lpstr>
      <vt:lpstr>PowerPoint Presentation</vt:lpstr>
      <vt:lpstr>Clicker Question 1</vt:lpstr>
      <vt:lpstr>Checkpoint 2</vt:lpstr>
      <vt:lpstr>Checkpoint 2</vt:lpstr>
      <vt:lpstr>Checkpoint 2</vt:lpstr>
      <vt:lpstr>Checkpoint 2</vt:lpstr>
      <vt:lpstr>Angular Momentum</vt:lpstr>
      <vt:lpstr>Torque &amp; Angular Momentum</vt:lpstr>
      <vt:lpstr>Analog to Kinematics Summary</vt:lpstr>
      <vt:lpstr>Checkpoint 3</vt:lpstr>
      <vt:lpstr>Checkpoint warmup</vt:lpstr>
      <vt:lpstr>Checkpoint 3</vt:lpstr>
      <vt:lpstr>Lets try it!</vt:lpstr>
      <vt:lpstr>Checkpoint 3 extension</vt:lpstr>
      <vt:lpstr>Arms out to Arms in</vt:lpstr>
      <vt:lpstr>Demo: arms in VS arms out</vt:lpstr>
      <vt:lpstr>Checkpoint 4</vt:lpstr>
      <vt:lpstr>CheckPoint 4A</vt:lpstr>
      <vt:lpstr>CheckPoint 4B</vt:lpstr>
      <vt:lpstr>Checkpoint 4</vt:lpstr>
      <vt:lpstr>Hoop and disk attached to both ends of the rod and swung about the center </vt:lpstr>
      <vt:lpstr>Three forces now push on the system.  What is the net torque on the system? </vt:lpstr>
      <vt:lpstr>Three forces now push on the system.  What is the net torque on the system? </vt:lpstr>
      <vt:lpstr>Three forces now push on the system.  What is the net torque on the system? </vt:lpstr>
      <vt:lpstr>Problem Solving Question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Hamilton College</dc:creator>
  <cp:lastModifiedBy>Hamilton College</cp:lastModifiedBy>
  <cp:revision>40</cp:revision>
  <dcterms:created xsi:type="dcterms:W3CDTF">2015-05-06T20:10:32Z</dcterms:created>
  <dcterms:modified xsi:type="dcterms:W3CDTF">2015-06-03T20:10:19Z</dcterms:modified>
</cp:coreProperties>
</file>